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4" autoAdjust="0"/>
    <p:restoredTop sz="83673"/>
  </p:normalViewPr>
  <p:slideViewPr>
    <p:cSldViewPr snapToGrid="0">
      <p:cViewPr varScale="1">
        <p:scale>
          <a:sx n="106" d="100"/>
          <a:sy n="106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25/11/20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22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56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43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47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3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38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30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72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18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59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" y="970639"/>
            <a:ext cx="2904916" cy="10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8584C-52FD-47D7-8A32-7E666768F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298" y="1443494"/>
            <a:ext cx="11583404" cy="505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FB21-537D-44F3-80FD-6D4C1D418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98" y="206393"/>
            <a:ext cx="32738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439" y="2069371"/>
            <a:ext cx="5515312" cy="51738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" y="402536"/>
            <a:ext cx="4360633" cy="1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969119"/>
            <a:ext cx="2957666" cy="1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uuIHpFku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2B428E-5398-4842-8D67-554E9068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6" y="4124512"/>
            <a:ext cx="4356847" cy="24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Equity, Diversity and Inclusion</a:t>
            </a:r>
            <a:br>
              <a:rPr lang="en-AU" dirty="0"/>
            </a:br>
            <a:r>
              <a:rPr lang="en-AU" sz="3600" dirty="0"/>
              <a:t>Portfolio objective and plan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508820-1610-4EEA-AF5D-12002A6B9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Cedric </a:t>
            </a:r>
            <a:r>
              <a:rPr lang="en-AU" dirty="0" err="1"/>
              <a:t>Simenel</a:t>
            </a:r>
            <a:r>
              <a:rPr lang="en-AU" dirty="0"/>
              <a:t> and Phillip </a:t>
            </a:r>
            <a:r>
              <a:rPr lang="en-AU" dirty="0" err="1"/>
              <a:t>Urquijo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5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295"/>
            <a:ext cx="10515600" cy="4795892"/>
          </a:xfrm>
        </p:spPr>
        <p:txBody>
          <a:bodyPr/>
          <a:lstStyle/>
          <a:p>
            <a:pPr lvl="1"/>
            <a:r>
              <a:rPr lang="en-AU" dirty="0"/>
              <a:t>Cedric </a:t>
            </a:r>
            <a:r>
              <a:rPr lang="en-AU" dirty="0" err="1"/>
              <a:t>Simenel</a:t>
            </a:r>
            <a:r>
              <a:rPr lang="en-AU" dirty="0"/>
              <a:t> (ANU) – co-chair</a:t>
            </a:r>
          </a:p>
          <a:p>
            <a:pPr lvl="1"/>
            <a:r>
              <a:rPr lang="en-AU" dirty="0"/>
              <a:t>Phillip </a:t>
            </a:r>
            <a:r>
              <a:rPr lang="en-AU" dirty="0" err="1"/>
              <a:t>Urquijo</a:t>
            </a:r>
            <a:r>
              <a:rPr lang="en-AU" dirty="0"/>
              <a:t> (UoM) – co-chair</a:t>
            </a:r>
          </a:p>
          <a:p>
            <a:pPr lvl="1"/>
            <a:r>
              <a:rPr lang="en-AU" dirty="0"/>
              <a:t>Michaela Froehlich (ANU)</a:t>
            </a:r>
          </a:p>
          <a:p>
            <a:pPr lvl="1"/>
            <a:r>
              <a:rPr lang="en-AU" dirty="0"/>
              <a:t>…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i="1" dirty="0"/>
              <a:t>Everyone welcome!</a:t>
            </a:r>
          </a:p>
          <a:p>
            <a:pPr lvl="1"/>
            <a:endParaRPr lang="en-A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020DBFD-AB62-334A-A2F0-68F5B0AF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1" y="4015695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96047F0-FC1A-C948-8D4A-0BAAEC99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3" y="4015695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r Michaela Froehlich ">
            <a:extLst>
              <a:ext uri="{FF2B5EF4-FFF2-40B4-BE49-F238E27FC236}">
                <a16:creationId xmlns:a16="http://schemas.microsoft.com/office/drawing/2014/main" id="{94E099C5-86CC-B44B-95AF-973A99E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6" y="4015696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4: Respectful and inclusive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 of conduct</a:t>
            </a:r>
          </a:p>
          <a:p>
            <a:r>
              <a:rPr lang="en-AU" dirty="0"/>
              <a:t>Child care support at Centre events</a:t>
            </a:r>
          </a:p>
          <a:p>
            <a:r>
              <a:rPr lang="en-AU" dirty="0"/>
              <a:t>Inclusive social events</a:t>
            </a:r>
          </a:p>
          <a:p>
            <a:r>
              <a:rPr lang="en-A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Awareness to EDI issues</a:t>
            </a:r>
          </a:p>
          <a:p>
            <a:r>
              <a:rPr lang="en-AU" dirty="0"/>
              <a:t>Report and act upon potential code of conduct breaches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https://www.youtube.com/watch?v=B6uuIHpFkuo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94AFA3E-652D-9740-B801-3947C1DE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397582"/>
            <a:ext cx="3955143" cy="24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8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Leading by example towards equity and diversity through inclusion, flexibility, and inspiring new generations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D46FC3-43C7-BB47-A39A-B1CD9CA8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6" y="3124200"/>
            <a:ext cx="4580964" cy="22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Improve gender balance in STEMs through ambitious policies</a:t>
            </a:r>
          </a:p>
          <a:p>
            <a:r>
              <a:rPr lang="en-AU" dirty="0"/>
              <a:t>Support families and carers</a:t>
            </a:r>
          </a:p>
          <a:p>
            <a:r>
              <a:rPr lang="en-AU" dirty="0"/>
              <a:t>Inspire a new, more diverse generation toward STEMs</a:t>
            </a:r>
          </a:p>
          <a:p>
            <a:r>
              <a:rPr lang="en-AU" dirty="0"/>
              <a:t>Build a culture of respect and inclusion</a:t>
            </a:r>
          </a:p>
        </p:txBody>
      </p:sp>
      <p:pic>
        <p:nvPicPr>
          <p:cNvPr id="3074" name="Picture 2" descr="Why gender parity makes a strong business case image">
            <a:extLst>
              <a:ext uri="{FF2B5EF4-FFF2-40B4-BE49-F238E27FC236}">
                <a16:creationId xmlns:a16="http://schemas.microsoft.com/office/drawing/2014/main" id="{7044CF85-1F71-3143-88E3-55887838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" y="4114486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hieving work life balance">
            <a:extLst>
              <a:ext uri="{FF2B5EF4-FFF2-40B4-BE49-F238E27FC236}">
                <a16:creationId xmlns:a16="http://schemas.microsoft.com/office/drawing/2014/main" id="{CDF1B1E6-72C8-464F-BB56-D95544111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3011640" y="4116941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4DA974A2-FED9-F640-BC0E-C54AF322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30" y="4114486"/>
            <a:ext cx="2381804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A2E62E4-66C5-744A-91C0-95BAB9C9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3" y="4114487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3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Towards gender balance at all levels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Flexible working conditions and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Social, gender and ethnic diverse STEM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Respectful and inclusive community</a:t>
            </a:r>
          </a:p>
        </p:txBody>
      </p:sp>
      <p:pic>
        <p:nvPicPr>
          <p:cNvPr id="4" name="Picture 2" descr="Why gender parity makes a strong business case image">
            <a:extLst>
              <a:ext uri="{FF2B5EF4-FFF2-40B4-BE49-F238E27FC236}">
                <a16:creationId xmlns:a16="http://schemas.microsoft.com/office/drawing/2014/main" id="{888AD169-059A-FB4E-862C-1EE5CE9D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" y="4114486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hieving work life balance">
            <a:extLst>
              <a:ext uri="{FF2B5EF4-FFF2-40B4-BE49-F238E27FC236}">
                <a16:creationId xmlns:a16="http://schemas.microsoft.com/office/drawing/2014/main" id="{6AFC9015-6AF0-BE43-9E4C-EC0493E57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3011640" y="4116941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EDAD4C99-D709-A04A-B989-B98A375A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30" y="4114486"/>
            <a:ext cx="2381804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2EA4709-3FA7-3A4F-80BA-5F7DA80A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3" y="4114487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1: Towards gender balance at all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Hiring policies</a:t>
            </a:r>
          </a:p>
          <a:p>
            <a:r>
              <a:rPr lang="en-AU" dirty="0"/>
              <a:t>Support events with best practice</a:t>
            </a:r>
          </a:p>
          <a:p>
            <a:r>
              <a:rPr lang="en-AU" dirty="0"/>
              <a:t>Monitor evolution of gender balance</a:t>
            </a:r>
          </a:p>
          <a:p>
            <a:r>
              <a:rPr lang="en-AU" dirty="0"/>
              <a:t>Engage with external programs (MAGIC, Women in STEMs…)</a:t>
            </a:r>
          </a:p>
          <a:p>
            <a:r>
              <a:rPr lang="en-AU" dirty="0"/>
              <a:t>Key role to female members</a:t>
            </a:r>
          </a:p>
          <a:p>
            <a:r>
              <a:rPr lang="en-AU" dirty="0"/>
              <a:t>Work with Mentoring portfolio</a:t>
            </a:r>
          </a:p>
        </p:txBody>
      </p:sp>
      <p:pic>
        <p:nvPicPr>
          <p:cNvPr id="4" name="Picture 2" descr="Why gender parity makes a strong business case image">
            <a:extLst>
              <a:ext uri="{FF2B5EF4-FFF2-40B4-BE49-F238E27FC236}">
                <a16:creationId xmlns:a16="http://schemas.microsoft.com/office/drawing/2014/main" id="{24E1F2C8-1165-4640-B5AF-2DD4A219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02" y="4310429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2: Flexible working conditions and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Part time positions</a:t>
            </a:r>
          </a:p>
          <a:p>
            <a:r>
              <a:rPr lang="en-AU" dirty="0"/>
              <a:t>Family friendly meeting times and event schedule</a:t>
            </a:r>
          </a:p>
          <a:p>
            <a:r>
              <a:rPr lang="en-AU" dirty="0"/>
              <a:t>Carer support</a:t>
            </a:r>
          </a:p>
          <a:p>
            <a:r>
              <a:rPr lang="en-AU" dirty="0"/>
              <a:t>Working arrangements</a:t>
            </a:r>
          </a:p>
        </p:txBody>
      </p:sp>
      <p:pic>
        <p:nvPicPr>
          <p:cNvPr id="4" name="Picture 3" descr="achieving work life balance">
            <a:extLst>
              <a:ext uri="{FF2B5EF4-FFF2-40B4-BE49-F238E27FC236}">
                <a16:creationId xmlns:a16="http://schemas.microsoft.com/office/drawing/2014/main" id="{9D10A0A7-5DC7-5A41-8986-211D64B9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8690429" y="4087913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7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3: Social, gender and ethnic diverse STEM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Research internships</a:t>
            </a:r>
          </a:p>
          <a:p>
            <a:r>
              <a:rPr lang="en-AU" dirty="0"/>
              <a:t>Role models</a:t>
            </a:r>
          </a:p>
          <a:p>
            <a:r>
              <a:rPr lang="en-AU" dirty="0"/>
              <a:t>Mentoring program to students with diverse background</a:t>
            </a:r>
          </a:p>
          <a:p>
            <a:r>
              <a:rPr lang="en-AU" dirty="0"/>
              <a:t>Contribute to outreach program of Engagement portfolio</a:t>
            </a:r>
          </a:p>
        </p:txBody>
      </p:sp>
      <p:pic>
        <p:nvPicPr>
          <p:cNvPr id="4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6BC68ED7-5B9E-934F-95B8-358D38E7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73" y="4172543"/>
            <a:ext cx="2678384" cy="1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4: Respectful and inclusive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Codes of conduct</a:t>
            </a:r>
          </a:p>
          <a:p>
            <a:r>
              <a:rPr lang="en-AU" dirty="0"/>
              <a:t>Child care support at Centre events</a:t>
            </a:r>
          </a:p>
          <a:p>
            <a:r>
              <a:rPr lang="en-AU" dirty="0"/>
              <a:t>Inclusive social events</a:t>
            </a:r>
          </a:p>
          <a:p>
            <a:r>
              <a:rPr lang="en-AU" dirty="0"/>
              <a:t>Awareness to EDI issues</a:t>
            </a:r>
          </a:p>
          <a:p>
            <a:r>
              <a:rPr lang="en-AU" dirty="0"/>
              <a:t>Report and act upon potential code of conduct breaches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40521C7-124B-BD4E-8DD6-D99B8FAC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25" y="4589094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4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Strategy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544" y="1468274"/>
            <a:ext cx="10515600" cy="4795892"/>
          </a:xfrm>
        </p:spPr>
        <p:txBody>
          <a:bodyPr/>
          <a:lstStyle/>
          <a:p>
            <a:r>
              <a:rPr lang="en-AU" dirty="0"/>
              <a:t>Vision</a:t>
            </a:r>
          </a:p>
          <a:p>
            <a:r>
              <a:rPr lang="en-AU" dirty="0"/>
              <a:t>4 missions</a:t>
            </a:r>
          </a:p>
          <a:p>
            <a:r>
              <a:rPr lang="en-AU" dirty="0"/>
              <a:t>4 themes</a:t>
            </a:r>
          </a:p>
          <a:p>
            <a:r>
              <a:rPr lang="en-AU" dirty="0"/>
              <a:t>19 Objectives</a:t>
            </a:r>
          </a:p>
          <a:p>
            <a:r>
              <a:rPr lang="en-AU" dirty="0"/>
              <a:t>53 projects</a:t>
            </a:r>
          </a:p>
          <a:p>
            <a:r>
              <a:rPr lang="en-AU" dirty="0"/>
              <a:t>33 KPIs</a:t>
            </a:r>
          </a:p>
          <a:p>
            <a:r>
              <a:rPr lang="en-AU" dirty="0"/>
              <a:t>Proposed budget: </a:t>
            </a:r>
          </a:p>
          <a:p>
            <a:pPr lvl="1"/>
            <a:r>
              <a:rPr lang="en-AU" i="1" dirty="0"/>
              <a:t>1885 CDM hours paid (over 7y)</a:t>
            </a:r>
          </a:p>
          <a:p>
            <a:pPr lvl="1"/>
            <a:r>
              <a:rPr lang="en-AU" i="1" dirty="0"/>
              <a:t>1070 hours </a:t>
            </a:r>
            <a:r>
              <a:rPr lang="en-AU" i="1" dirty="0" err="1"/>
              <a:t>inkind</a:t>
            </a:r>
            <a:r>
              <a:rPr lang="en-AU" i="1" dirty="0"/>
              <a:t> (over 7y)</a:t>
            </a:r>
          </a:p>
          <a:p>
            <a:pPr lvl="1"/>
            <a:r>
              <a:rPr lang="en-AU" i="1" dirty="0"/>
              <a:t>CDM cash  11k/a [carer support 3k, research internship 5k, child care 3k]</a:t>
            </a:r>
          </a:p>
          <a:p>
            <a:pPr lvl="1"/>
            <a:endParaRPr lang="en-A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BE9363C-3F93-474A-BCD4-0599C2B9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1092366"/>
            <a:ext cx="4316186" cy="29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2695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D867CFF-9B68-49FE-AF60-9A8142EEDD39}" vid="{485DBC71-C4BB-40AB-8501-59789BD28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Informal_Research_Dark Matter PPT template</Template>
  <TotalTime>1928</TotalTime>
  <Words>338</Words>
  <Application>Microsoft Macintosh PowerPoint</Application>
  <PresentationFormat>Widescreen</PresentationFormat>
  <Paragraphs>74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 Light</vt:lpstr>
      <vt:lpstr>Dark Mattter theme</vt:lpstr>
      <vt:lpstr>Equity, Diversity and Inclusion Portfolio objective and plan</vt:lpstr>
      <vt:lpstr>Vision</vt:lpstr>
      <vt:lpstr>Missions</vt:lpstr>
      <vt:lpstr>Themes</vt:lpstr>
      <vt:lpstr>Theme 1: Towards gender balance at all levels</vt:lpstr>
      <vt:lpstr>Theme 2: Flexible working conditions and environment</vt:lpstr>
      <vt:lpstr>Theme 3: Social, gender and ethnic diverse STEM students</vt:lpstr>
      <vt:lpstr>Theme 4: Respectful and inclusive community</vt:lpstr>
      <vt:lpstr>Strategy Plan</vt:lpstr>
      <vt:lpstr>Committee</vt:lpstr>
      <vt:lpstr>Theme 4: Respectful and inclusive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Western</dc:creator>
  <cp:lastModifiedBy>Cedric Simenel</cp:lastModifiedBy>
  <cp:revision>27</cp:revision>
  <dcterms:created xsi:type="dcterms:W3CDTF">2020-11-20T05:59:30Z</dcterms:created>
  <dcterms:modified xsi:type="dcterms:W3CDTF">2020-11-25T05:57:37Z</dcterms:modified>
</cp:coreProperties>
</file>