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59" r:id="rId3"/>
    <p:sldId id="263" r:id="rId4"/>
    <p:sldId id="272" r:id="rId5"/>
    <p:sldId id="273" r:id="rId6"/>
    <p:sldId id="274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FFFF"/>
    <a:srgbClr val="404141"/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02" autoAdjust="0"/>
    <p:restoredTop sz="75238"/>
  </p:normalViewPr>
  <p:slideViewPr>
    <p:cSldViewPr snapToGrid="0">
      <p:cViewPr varScale="1">
        <p:scale>
          <a:sx n="95" d="100"/>
          <a:sy n="95" d="100"/>
        </p:scale>
        <p:origin x="20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00275-9B47-482B-B06F-7CE813E65D70}" type="datetimeFigureOut">
              <a:rPr lang="en-AU" smtClean="0"/>
              <a:t>25/11/20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59A1A-5595-40CA-8B61-3660E565CF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2533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59A1A-5595-40CA-8B61-3660E565CFDD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8524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59A1A-5595-40CA-8B61-3660E565CFDD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5497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59A1A-5595-40CA-8B61-3660E565CFDD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7784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59A1A-5595-40CA-8B61-3660E565CFDD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0388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59A1A-5595-40CA-8B61-3660E565CFDD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2967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5.png"/><Relationship Id="rId18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image" Target="../media/image23.png"/><Relationship Id="rId16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11" Type="http://schemas.openxmlformats.org/officeDocument/2006/relationships/image" Target="../media/image3.png"/><Relationship Id="rId5" Type="http://schemas.openxmlformats.org/officeDocument/2006/relationships/image" Target="../media/image26.png"/><Relationship Id="rId15" Type="http://schemas.openxmlformats.org/officeDocument/2006/relationships/image" Target="../media/image7.png"/><Relationship Id="rId10" Type="http://schemas.openxmlformats.org/officeDocument/2006/relationships/image" Target="../media/image31.png"/><Relationship Id="rId19" Type="http://schemas.openxmlformats.org/officeDocument/2006/relationships/image" Target="../media/image33.jp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039C0-FCD6-47D1-B73A-3C78E46C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40414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0414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64397-A868-4324-8810-533F335D91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88" y="270738"/>
            <a:ext cx="3828620" cy="13470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EA83DE-B97F-46E3-A6C7-676B21A13C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81688" y="259467"/>
            <a:ext cx="3828620" cy="134733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C8657F7-7F16-41C9-8DBD-36E858F49C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4824"/>
          <a:stretch/>
        </p:blipFill>
        <p:spPr>
          <a:xfrm>
            <a:off x="816200" y="5731115"/>
            <a:ext cx="1466385" cy="86741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F4D6A5C-D89F-4C12-989B-79137EAAA3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4" r="13208" b="7463"/>
          <a:stretch/>
        </p:blipFill>
        <p:spPr>
          <a:xfrm>
            <a:off x="2710535" y="5420964"/>
            <a:ext cx="1466384" cy="116141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022D0FB-A008-458A-9FCB-EDCE690AC5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1" t="10087" r="24106" b="14571"/>
          <a:stretch/>
        </p:blipFill>
        <p:spPr>
          <a:xfrm>
            <a:off x="4599574" y="5408224"/>
            <a:ext cx="844650" cy="119030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4069EBA-35F7-44A3-96D3-93B915B656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r="5609" b="8708"/>
          <a:stretch/>
        </p:blipFill>
        <p:spPr>
          <a:xfrm>
            <a:off x="5872174" y="5463122"/>
            <a:ext cx="1103134" cy="111925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5E2ED5B-FCB6-44DD-AAA9-4C18FCC5C0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85" y="5491981"/>
            <a:ext cx="1120684" cy="109039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15727A7-994A-4452-BC81-79EF076CA3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3" t="21269" r="19769" b="23692"/>
          <a:stretch/>
        </p:blipFill>
        <p:spPr>
          <a:xfrm>
            <a:off x="8949146" y="5532735"/>
            <a:ext cx="1135443" cy="104964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C614305-CB3B-474E-BD6A-2D6BDA20E9F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511166" y="5320396"/>
            <a:ext cx="841321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4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DC2C-5AC3-4D5A-A31B-E977BACE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AC0C7-73B6-414B-9846-88765BB3B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BB85F-8E53-46E4-AED2-8AA86FBF5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A795A-572F-43D7-9925-1455911E8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C38E1-4E79-4D0B-8E4C-7A1673FF2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92A932-76C6-4507-AA9A-221E7B9071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77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AB6D3D-2C5E-49D3-8078-F6E6E363B7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867" y="5853571"/>
            <a:ext cx="12004064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95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1276F-513D-4B4D-942C-16DB0E55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Light" panose="000004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21356D-F763-4962-A18F-2412C0F836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129" y="5828570"/>
            <a:ext cx="11991871" cy="8535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2B583D-4566-47ED-950F-3B5497C82A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7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40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1276F-513D-4B4D-942C-16DB0E55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46B3F1-733C-4010-AC54-9E29375129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827"/>
            <a:ext cx="12192000" cy="377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D7FB10-3852-46F3-968B-7AA386B53F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6408" y="5859327"/>
            <a:ext cx="12004064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8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1527966"/>
            <a:ext cx="5174095" cy="319633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rgbClr val="404141"/>
                </a:solidFill>
                <a:highlight>
                  <a:srgbClr val="FFFFFF"/>
                </a:highlight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NATIONAL PARTNER ORGANISATIONS:</a:t>
            </a:r>
            <a:endParaRPr lang="en-A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CD1975-691A-4663-8647-7BD7EDB833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699" y="5169120"/>
            <a:ext cx="1120575" cy="11205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C4D04D-0804-45A0-8E07-B33799D15F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341" y="5373319"/>
            <a:ext cx="1701788" cy="7473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12E171-E4DE-4520-B39B-D6E6B85427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9" r="13448" b="7106"/>
          <a:stretch/>
        </p:blipFill>
        <p:spPr>
          <a:xfrm>
            <a:off x="5995777" y="5169120"/>
            <a:ext cx="1198119" cy="13547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63A1696-D73E-439D-A476-39E9AA08FB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67" y="5196334"/>
            <a:ext cx="1138717" cy="11109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6A95C15-2EC2-4AE1-A805-35F40C6011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292" y="5171419"/>
            <a:ext cx="1127596" cy="11182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DA3F5EE-DF31-4902-B2DF-A1AC9795610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566" y="5373319"/>
            <a:ext cx="1451740" cy="74734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9489CCD-5DF4-43BA-988B-F35341345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3" t="6006" r="14740" b="10865"/>
          <a:stretch/>
        </p:blipFill>
        <p:spPr>
          <a:xfrm>
            <a:off x="7380059" y="5103944"/>
            <a:ext cx="1198119" cy="14199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56869C-EFD7-44A3-939A-CC2C46D8A73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41609" y="281030"/>
            <a:ext cx="3268746" cy="11503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1F9359-8553-40F0-BFF4-F08229486B3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186703"/>
            <a:ext cx="1072273" cy="1072273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937FA968-3731-4DE9-9BB6-F686ECAC7124}"/>
              </a:ext>
            </a:extLst>
          </p:cNvPr>
          <p:cNvSpPr txBox="1">
            <a:spLocks/>
          </p:cNvSpPr>
          <p:nvPr userDrawn="1"/>
        </p:nvSpPr>
        <p:spPr>
          <a:xfrm>
            <a:off x="257002" y="4725467"/>
            <a:ext cx="7123057" cy="319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rgbClr val="404141"/>
                </a:solidFill>
                <a:highlight>
                  <a:srgbClr val="FFFFFF"/>
                </a:highlight>
                <a:latin typeface="Montserrat Light" panose="00000400000000000000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INTERNATIONAL PARTNER ORGANISATIONS:</a:t>
            </a:r>
            <a:endParaRPr lang="en-AU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39ABED2-84E1-4516-8EAC-10F8D87B7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b="4824"/>
          <a:stretch/>
        </p:blipFill>
        <p:spPr>
          <a:xfrm>
            <a:off x="342900" y="2221833"/>
            <a:ext cx="1466385" cy="8674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03FDA51-08DA-40BF-8807-B836CBF897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4" r="13208" b="7463"/>
          <a:stretch/>
        </p:blipFill>
        <p:spPr>
          <a:xfrm>
            <a:off x="2260941" y="1927838"/>
            <a:ext cx="1466384" cy="11614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1F15F9A-C63F-4B6E-8A2D-0892FA1FFE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1" t="10087" r="24106" b="14571"/>
          <a:stretch/>
        </p:blipFill>
        <p:spPr>
          <a:xfrm>
            <a:off x="4157937" y="1898942"/>
            <a:ext cx="844650" cy="11903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53C8CAD-CFFD-4074-B42E-E8A7341F37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r="5609" b="8708"/>
          <a:stretch/>
        </p:blipFill>
        <p:spPr>
          <a:xfrm>
            <a:off x="5477245" y="1969996"/>
            <a:ext cx="1103134" cy="111925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7269E53-EEA3-4514-B64E-15EB649A136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37" y="1957998"/>
            <a:ext cx="1120684" cy="109039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2C3858-606B-4078-AFFD-87AA9B324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3" t="21269" r="19769" b="23692"/>
          <a:stretch/>
        </p:blipFill>
        <p:spPr>
          <a:xfrm>
            <a:off x="8602298" y="2035667"/>
            <a:ext cx="1135443" cy="104964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2A9BF3-E1E9-4F77-8B6F-DFA7C4F4BD6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164318" y="1852807"/>
            <a:ext cx="841321" cy="12619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2F5A54-3221-405B-AC81-B8CA9818D2D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23" y="3832973"/>
            <a:ext cx="1533262" cy="4168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74A5A4-BC61-4042-96B2-996AE96C61DC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41" y="3422431"/>
            <a:ext cx="1103134" cy="82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0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8255" y="1700095"/>
            <a:ext cx="4435538" cy="401267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PARTNER ORGANISATIONS: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64397-A868-4324-8810-533F335D91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93" y="402537"/>
            <a:ext cx="3381900" cy="118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8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FC7E76D-8DC1-4711-8B5C-91245958F5C3}"/>
              </a:ext>
            </a:extLst>
          </p:cNvPr>
          <p:cNvSpPr/>
          <p:nvPr userDrawn="1"/>
        </p:nvSpPr>
        <p:spPr>
          <a:xfrm>
            <a:off x="-1" y="0"/>
            <a:ext cx="12192001" cy="6858001"/>
          </a:xfrm>
          <a:prstGeom prst="rect">
            <a:avLst/>
          </a:prstGeom>
          <a:solidFill>
            <a:srgbClr val="40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039C0-FCD6-47D1-B73A-3C78E46C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3CD06B-5BC2-4B81-9350-501514FAB8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88" y="253156"/>
            <a:ext cx="3828620" cy="134704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6CC73A7-8600-45F8-A79A-74E2B058DD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4824"/>
          <a:stretch/>
        </p:blipFill>
        <p:spPr>
          <a:xfrm>
            <a:off x="735204" y="5786422"/>
            <a:ext cx="1466385" cy="8674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F263718-CE71-45AF-8B53-5C7119CD5D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4" r="13208" b="7463"/>
          <a:stretch/>
        </p:blipFill>
        <p:spPr>
          <a:xfrm>
            <a:off x="2654865" y="5497999"/>
            <a:ext cx="1466384" cy="116141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387CCE4-C3FD-4C7C-853F-91A3C1216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1" t="10087" r="24106" b="14571"/>
          <a:stretch/>
        </p:blipFill>
        <p:spPr>
          <a:xfrm>
            <a:off x="4562383" y="5476313"/>
            <a:ext cx="844650" cy="119030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D0C0E5C-AA65-45EE-81E5-87A1522E42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r="5609" b="8708"/>
          <a:stretch/>
        </p:blipFill>
        <p:spPr>
          <a:xfrm>
            <a:off x="5857650" y="5540157"/>
            <a:ext cx="1103134" cy="111925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24817A4-F5B0-482C-9D93-247041FF247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02" y="5569016"/>
            <a:ext cx="1120684" cy="109039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EC1A1ED-B1E3-4E61-BB5C-EB3807C76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3" t="21269" r="19769" b="23692"/>
          <a:stretch/>
        </p:blipFill>
        <p:spPr>
          <a:xfrm>
            <a:off x="9006744" y="5609770"/>
            <a:ext cx="1135443" cy="104964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339A051-1041-4F34-8503-4B1F007D209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616845" y="5397431"/>
            <a:ext cx="841321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3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14F83E3-5B9E-4620-85C5-2CFB8F173AC9}"/>
              </a:ext>
            </a:extLst>
          </p:cNvPr>
          <p:cNvSpPr/>
          <p:nvPr userDrawn="1"/>
        </p:nvSpPr>
        <p:spPr>
          <a:xfrm>
            <a:off x="-1" y="0"/>
            <a:ext cx="12192001" cy="6858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039C0-FCD6-47D1-B73A-3C78E46C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 b="0" cap="none" spc="0">
                <a:ln w="0"/>
                <a:solidFill>
                  <a:srgbClr val="4141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Light" panose="000004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308589-7D38-4698-B8FA-3AF6DC79F5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87" y="290100"/>
            <a:ext cx="3828621" cy="134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7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14F83E3-5B9E-4620-85C5-2CFB8F173AC9}"/>
              </a:ext>
            </a:extLst>
          </p:cNvPr>
          <p:cNvSpPr/>
          <p:nvPr userDrawn="1"/>
        </p:nvSpPr>
        <p:spPr>
          <a:xfrm>
            <a:off x="-1" y="0"/>
            <a:ext cx="12192001" cy="6858001"/>
          </a:xfrm>
          <a:prstGeom prst="rect">
            <a:avLst/>
          </a:prstGeom>
          <a:solidFill>
            <a:srgbClr val="40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039C0-FCD6-47D1-B73A-3C78E46C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51437-B819-4A7F-8258-14D4F95D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64397-A868-4324-8810-533F335D91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88" y="270738"/>
            <a:ext cx="3828620" cy="134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0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BEC8D-9872-49B0-803E-761D093E4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3210F-A9B7-49BD-B4C3-9079C7EC9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D67ADF-EA04-4F9A-8078-D5C1BE6DE25C}"/>
              </a:ext>
            </a:extLst>
          </p:cNvPr>
          <p:cNvSpPr/>
          <p:nvPr userDrawn="1"/>
        </p:nvSpPr>
        <p:spPr>
          <a:xfrm>
            <a:off x="1" y="0"/>
            <a:ext cx="12192000" cy="365125"/>
          </a:xfrm>
          <a:prstGeom prst="rect">
            <a:avLst/>
          </a:prstGeom>
          <a:solidFill>
            <a:srgbClr val="41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9847B-5891-417D-B42A-0B9826004B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002" y="5858372"/>
            <a:ext cx="2420322" cy="853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9EC640-9509-4405-AF2B-B6681ADF5D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76687" y="6476711"/>
            <a:ext cx="9333785" cy="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1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BEC8D-9872-49B0-803E-761D093E4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3210F-A9B7-49BD-B4C3-9079C7EC9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EB2E8E-F02C-4534-9D3B-6C60C354CD41}"/>
              </a:ext>
            </a:extLst>
          </p:cNvPr>
          <p:cNvSpPr/>
          <p:nvPr userDrawn="1"/>
        </p:nvSpPr>
        <p:spPr>
          <a:xfrm>
            <a:off x="1" y="0"/>
            <a:ext cx="12192000" cy="365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BD1EF1-E71B-4823-B2DE-83A6B1C696DB}"/>
              </a:ext>
            </a:extLst>
          </p:cNvPr>
          <p:cNvCxnSpPr>
            <a:cxnSpLocks/>
          </p:cNvCxnSpPr>
          <p:nvPr userDrawn="1"/>
        </p:nvCxnSpPr>
        <p:spPr>
          <a:xfrm>
            <a:off x="2875351" y="6483640"/>
            <a:ext cx="931664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48F4166-CAF8-413A-B0A6-E0B588E7C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0054" y="5855866"/>
            <a:ext cx="2420193" cy="85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15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3157-0887-4249-8DF6-0C0347A5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6B8A5-FD0E-426B-82DA-057A74F19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E06949-5332-4E25-9FC0-5C6A20ADCCD5}"/>
              </a:ext>
            </a:extLst>
          </p:cNvPr>
          <p:cNvSpPr/>
          <p:nvPr userDrawn="1"/>
        </p:nvSpPr>
        <p:spPr>
          <a:xfrm>
            <a:off x="1" y="0"/>
            <a:ext cx="12192000" cy="365125"/>
          </a:xfrm>
          <a:prstGeom prst="rect">
            <a:avLst/>
          </a:prstGeom>
          <a:solidFill>
            <a:srgbClr val="4041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37B390-38B8-4725-85EB-9B1CED8FF1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004" y="5856277"/>
            <a:ext cx="2420322" cy="853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7504C7-9F07-4A33-B210-AA1D091B0B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8215" y="6464809"/>
            <a:ext cx="9333785" cy="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1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40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3157-0887-4249-8DF6-0C0347A5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6B8A5-FD0E-426B-82DA-057A74F19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561F38-EB8E-4B38-B0C0-1AF0DB12AF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50" y="0"/>
            <a:ext cx="12192000" cy="377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B243E7-402C-4AAA-9D92-E781ADFFA7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9294" y="5859325"/>
            <a:ext cx="12004064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0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DC2C-5AC3-4D5A-A31B-E977BACE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AC0C7-73B6-414B-9846-88765BB3B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BB85F-8E53-46E4-AED2-8AA86FBF5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A795A-572F-43D7-9925-1455911E8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C38E1-4E79-4D0B-8E4C-7A1673FF2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1pPr>
            <a:lvl2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2pPr>
            <a:lvl3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3pPr>
            <a:lvl4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4pPr>
            <a:lvl5pPr>
              <a:defRPr>
                <a:solidFill>
                  <a:srgbClr val="41414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01DB70-2A92-4E29-8B70-212E70EA7E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4768"/>
            <a:ext cx="12192000" cy="374025"/>
          </a:xfrm>
          <a:prstGeom prst="rect">
            <a:avLst/>
          </a:prstGeom>
          <a:solidFill>
            <a:srgbClr val="404141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CBCA65-5C06-4851-8165-DCC3517C67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129" y="5865516"/>
            <a:ext cx="11991871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7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87F859-FC70-41D5-B48B-F0922585F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D4C52-02D9-4034-8FB4-ADD3E7F25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222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3" r:id="rId3"/>
    <p:sldLayoutId id="2147483662" r:id="rId4"/>
    <p:sldLayoutId id="2147483660" r:id="rId5"/>
    <p:sldLayoutId id="2147483650" r:id="rId6"/>
    <p:sldLayoutId id="2147483664" r:id="rId7"/>
    <p:sldLayoutId id="2147483651" r:id="rId8"/>
    <p:sldLayoutId id="2147483653" r:id="rId9"/>
    <p:sldLayoutId id="2147483665" r:id="rId10"/>
    <p:sldLayoutId id="2147483666" r:id="rId11"/>
    <p:sldLayoutId id="2147483654" r:id="rId12"/>
    <p:sldLayoutId id="2147483667" r:id="rId13"/>
    <p:sldLayoutId id="2147483668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eg"/><Relationship Id="rId4" Type="http://schemas.openxmlformats.org/officeDocument/2006/relationships/image" Target="../media/image3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eg"/><Relationship Id="rId5" Type="http://schemas.openxmlformats.org/officeDocument/2006/relationships/image" Target="../media/image41.emf"/><Relationship Id="rId4" Type="http://schemas.openxmlformats.org/officeDocument/2006/relationships/image" Target="../media/image3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54D34-D3E1-4A63-A865-DFB4DAA98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2166" y="1122363"/>
            <a:ext cx="8933793" cy="2387600"/>
          </a:xfrm>
        </p:spPr>
        <p:txBody>
          <a:bodyPr/>
          <a:lstStyle/>
          <a:p>
            <a:r>
              <a:rPr lang="en-AU" dirty="0"/>
              <a:t>Effect of nuclear structure in WIMP-Nucleus elastic scattering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46218E-B04F-44CC-A350-C5E3F2A3D8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Cedric </a:t>
            </a:r>
            <a:r>
              <a:rPr lang="en-AU" dirty="0" err="1"/>
              <a:t>Simenel</a:t>
            </a:r>
            <a:r>
              <a:rPr lang="en-AU" dirty="0"/>
              <a:t>, Navneet Krishnan</a:t>
            </a:r>
          </a:p>
          <a:p>
            <a:r>
              <a:rPr lang="en-AU" i="1" dirty="0"/>
              <a:t>ANU Research School of Physics</a:t>
            </a:r>
          </a:p>
        </p:txBody>
      </p:sp>
    </p:spTree>
    <p:extLst>
      <p:ext uri="{BB962C8B-B14F-4D97-AF65-F5344CB8AC3E}">
        <p14:creationId xmlns:p14="http://schemas.microsoft.com/office/powerpoint/2010/main" val="2798635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55E9611-02F6-EC4D-AA1F-D6F10A774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742" y="4082392"/>
            <a:ext cx="863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DE1498-CF81-487E-8BD2-4D74C370B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WIMP Direct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1EE5D-9E04-4A8F-895B-4A5A93543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109" y="152899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Elastic scattering of a WIMP with a target nucleus</a:t>
            </a: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0C7FF200-92A7-224F-8C96-15071E9478DC}"/>
              </a:ext>
            </a:extLst>
          </p:cNvPr>
          <p:cNvSpPr/>
          <p:nvPr/>
        </p:nvSpPr>
        <p:spPr>
          <a:xfrm>
            <a:off x="4702128" y="4780705"/>
            <a:ext cx="641131" cy="63062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6871184-CB2F-1F4D-8376-5B729D4C0887}"/>
              </a:ext>
            </a:extLst>
          </p:cNvPr>
          <p:cNvCxnSpPr>
            <a:cxnSpLocks/>
          </p:cNvCxnSpPr>
          <p:nvPr/>
        </p:nvCxnSpPr>
        <p:spPr>
          <a:xfrm flipH="1" flipV="1">
            <a:off x="3125577" y="4423355"/>
            <a:ext cx="1576551" cy="557047"/>
          </a:xfrm>
          <a:prstGeom prst="straightConnector1">
            <a:avLst/>
          </a:prstGeom>
          <a:ln w="381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03F6D53-7E78-EF41-B4A4-3AAD4BAF82AA}"/>
              </a:ext>
            </a:extLst>
          </p:cNvPr>
          <p:cNvCxnSpPr>
            <a:cxnSpLocks/>
          </p:cNvCxnSpPr>
          <p:nvPr/>
        </p:nvCxnSpPr>
        <p:spPr>
          <a:xfrm flipH="1" flipV="1">
            <a:off x="2511762" y="3048000"/>
            <a:ext cx="730721" cy="1360091"/>
          </a:xfrm>
          <a:prstGeom prst="straightConnector1">
            <a:avLst/>
          </a:prstGeom>
          <a:ln w="381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be 10">
            <a:extLst>
              <a:ext uri="{FF2B5EF4-FFF2-40B4-BE49-F238E27FC236}">
                <a16:creationId xmlns:a16="http://schemas.microsoft.com/office/drawing/2014/main" id="{F7C78716-2EF5-344A-9AC5-587C313B9718}"/>
              </a:ext>
            </a:extLst>
          </p:cNvPr>
          <p:cNvSpPr/>
          <p:nvPr/>
        </p:nvSpPr>
        <p:spPr>
          <a:xfrm>
            <a:off x="2005915" y="2417379"/>
            <a:ext cx="641131" cy="63062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37A4B0F-836B-DF45-B0DD-6CBC7A5D17F1}"/>
              </a:ext>
            </a:extLst>
          </p:cNvPr>
          <p:cNvCxnSpPr>
            <a:cxnSpLocks/>
          </p:cNvCxnSpPr>
          <p:nvPr/>
        </p:nvCxnSpPr>
        <p:spPr>
          <a:xfrm flipH="1">
            <a:off x="2095724" y="4698628"/>
            <a:ext cx="674441" cy="68986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A144109-CA97-C849-BC82-F5545F0AEDEE}"/>
              </a:ext>
            </a:extLst>
          </p:cNvPr>
          <p:cNvSpPr txBox="1"/>
          <p:nvPr/>
        </p:nvSpPr>
        <p:spPr>
          <a:xfrm>
            <a:off x="4579908" y="5459501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WIMP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749505-D7CC-2049-B0F3-BF593ECC14BA}"/>
              </a:ext>
            </a:extLst>
          </p:cNvPr>
          <p:cNvSpPr txBox="1"/>
          <p:nvPr/>
        </p:nvSpPr>
        <p:spPr>
          <a:xfrm>
            <a:off x="414851" y="3953989"/>
            <a:ext cx="194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Nuclear recoil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8A2EF1-2C71-F346-BABF-3DAD86348C02}"/>
              </a:ext>
            </a:extLst>
          </p:cNvPr>
          <p:cNvSpPr txBox="1"/>
          <p:nvPr/>
        </p:nvSpPr>
        <p:spPr>
          <a:xfrm>
            <a:off x="414851" y="4326328"/>
            <a:ext cx="1555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</a:t>
            </a:r>
            <a:r>
              <a:rPr lang="en-US" sz="2000" baseline="-25000" dirty="0"/>
              <a:t>R</a:t>
            </a:r>
            <a:r>
              <a:rPr lang="en-US" sz="2000" dirty="0"/>
              <a:t>=q</a:t>
            </a:r>
            <a:r>
              <a:rPr lang="en-US" sz="2000" baseline="30000" dirty="0"/>
              <a:t>2</a:t>
            </a:r>
            <a:r>
              <a:rPr lang="en-US" sz="2000" dirty="0"/>
              <a:t>/2M</a:t>
            </a:r>
            <a:r>
              <a:rPr lang="en-US" sz="2000" baseline="-25000" dirty="0"/>
              <a:t>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93444DA-496F-0A42-AA6D-808481F0AC95}"/>
              </a:ext>
            </a:extLst>
          </p:cNvPr>
          <p:cNvCxnSpPr/>
          <p:nvPr/>
        </p:nvCxnSpPr>
        <p:spPr>
          <a:xfrm flipH="1" flipV="1">
            <a:off x="4093029" y="4780705"/>
            <a:ext cx="609099" cy="199697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C0821A4-2CA7-334A-B383-C8D773822676}"/>
              </a:ext>
            </a:extLst>
          </p:cNvPr>
          <p:cNvSpPr txBox="1"/>
          <p:nvPr/>
        </p:nvSpPr>
        <p:spPr>
          <a:xfrm>
            <a:off x="4110643" y="4845635"/>
            <a:ext cx="1154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v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976A0D-922F-3A49-AAEC-57BF255BFD34}"/>
              </a:ext>
            </a:extLst>
          </p:cNvPr>
          <p:cNvSpPr txBox="1"/>
          <p:nvPr/>
        </p:nvSpPr>
        <p:spPr>
          <a:xfrm>
            <a:off x="2411907" y="4980818"/>
            <a:ext cx="39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q</a:t>
            </a:r>
            <a:endParaRPr lang="en-US" sz="2400" b="1" baseline="-25000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AB31E1-ACF3-004D-A8EE-B8778F7132BE}"/>
              </a:ext>
            </a:extLst>
          </p:cNvPr>
          <p:cNvSpPr txBox="1"/>
          <p:nvPr/>
        </p:nvSpPr>
        <p:spPr>
          <a:xfrm>
            <a:off x="4905882" y="4294952"/>
            <a:ext cx="441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</a:t>
            </a:r>
            <a:r>
              <a:rPr lang="en-US" sz="2400" b="1" baseline="-25000" dirty="0"/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FF5E43-4F2A-4647-B202-32DC0494BEBE}"/>
              </a:ext>
            </a:extLst>
          </p:cNvPr>
          <p:cNvSpPr txBox="1"/>
          <p:nvPr/>
        </p:nvSpPr>
        <p:spPr>
          <a:xfrm>
            <a:off x="3271057" y="4064119"/>
            <a:ext cx="46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</a:t>
            </a:r>
            <a:r>
              <a:rPr lang="en-US" sz="2400" b="1" baseline="-25000" dirty="0"/>
              <a:t>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A5EF19C-E33E-7F4B-A803-73E959C50008}"/>
              </a:ext>
            </a:extLst>
          </p:cNvPr>
          <p:cNvCxnSpPr>
            <a:cxnSpLocks/>
          </p:cNvCxnSpPr>
          <p:nvPr/>
        </p:nvCxnSpPr>
        <p:spPr>
          <a:xfrm flipH="1">
            <a:off x="8715941" y="2224804"/>
            <a:ext cx="128587" cy="4603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FD21E76-89D9-3D40-B27D-AA36D2979407}"/>
              </a:ext>
            </a:extLst>
          </p:cNvPr>
          <p:cNvSpPr txBox="1"/>
          <p:nvPr/>
        </p:nvSpPr>
        <p:spPr>
          <a:xfrm>
            <a:off x="8501627" y="1572374"/>
            <a:ext cx="1243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Particle physics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B2638CE-CB11-CD46-A2C0-E39810049974}"/>
              </a:ext>
            </a:extLst>
          </p:cNvPr>
          <p:cNvCxnSpPr>
            <a:cxnSpLocks/>
          </p:cNvCxnSpPr>
          <p:nvPr/>
        </p:nvCxnSpPr>
        <p:spPr>
          <a:xfrm flipH="1">
            <a:off x="9996539" y="2271938"/>
            <a:ext cx="219589" cy="413242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F9AC1F24-3F3D-5540-90DF-C241DDD82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378" y="2377687"/>
            <a:ext cx="4495800" cy="9779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EC1841F-9C84-E346-92D6-8AC5269D2BCD}"/>
              </a:ext>
            </a:extLst>
          </p:cNvPr>
          <p:cNvSpPr txBox="1"/>
          <p:nvPr/>
        </p:nvSpPr>
        <p:spPr>
          <a:xfrm>
            <a:off x="9893757" y="1601531"/>
            <a:ext cx="1243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/>
                </a:solidFill>
              </a:rPr>
              <a:t>Nuclear physics</a:t>
            </a:r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FDCD2035-06D1-D246-A8FD-A188959B0893}"/>
              </a:ext>
            </a:extLst>
          </p:cNvPr>
          <p:cNvSpPr/>
          <p:nvPr/>
        </p:nvSpPr>
        <p:spPr>
          <a:xfrm rot="16200000">
            <a:off x="9476902" y="2273042"/>
            <a:ext cx="233491" cy="1987915"/>
          </a:xfrm>
          <a:prstGeom prst="leftBrace">
            <a:avLst>
              <a:gd name="adj1" fmla="val 8333"/>
              <a:gd name="adj2" fmla="val 50719"/>
            </a:avLst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E451225-64BA-CF4E-AF5F-4EAFD7FFC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2755" y="3483290"/>
            <a:ext cx="4864100" cy="508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E6193DB-9047-EB48-ADE3-88E68398A979}"/>
              </a:ext>
            </a:extLst>
          </p:cNvPr>
          <p:cNvSpPr txBox="1"/>
          <p:nvPr/>
        </p:nvSpPr>
        <p:spPr>
          <a:xfrm>
            <a:off x="8365751" y="6506088"/>
            <a:ext cx="3818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Fitzpatrick et al, JCAP </a:t>
            </a:r>
            <a:r>
              <a:rPr lang="en-US" b="1" dirty="0"/>
              <a:t>004</a:t>
            </a:r>
            <a:r>
              <a:rPr lang="en-US" dirty="0"/>
              <a:t>, 1302 (2013)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E9305ED-B697-C44F-9988-35C6B1AA617D}"/>
              </a:ext>
            </a:extLst>
          </p:cNvPr>
          <p:cNvSpPr txBox="1"/>
          <p:nvPr/>
        </p:nvSpPr>
        <p:spPr>
          <a:xfrm>
            <a:off x="5911970" y="4052069"/>
            <a:ext cx="4907562" cy="12186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dirty="0"/>
              <a:t>Naive picture: point like nucleus</a:t>
            </a:r>
          </a:p>
          <a:p>
            <a:pPr>
              <a:lnSpc>
                <a:spcPts val="3000"/>
              </a:lnSpc>
            </a:pPr>
            <a:r>
              <a:rPr lang="en-US" sz="2000" dirty="0"/>
              <a:t>	-&gt;   SI and SD interactions: </a:t>
            </a:r>
            <a:r>
              <a:rPr lang="en-US" sz="2000" dirty="0" err="1"/>
              <a:t>W</a:t>
            </a:r>
            <a:r>
              <a:rPr lang="en-US" sz="2000" baseline="-25000" dirty="0" err="1"/>
              <a:t>n</a:t>
            </a:r>
            <a:r>
              <a:rPr lang="en-US" sz="2000" dirty="0"/>
              <a:t> from  </a:t>
            </a:r>
          </a:p>
          <a:p>
            <a:pPr>
              <a:lnSpc>
                <a:spcPts val="3000"/>
              </a:lnSpc>
            </a:pPr>
            <a:r>
              <a:rPr lang="en-US" sz="2000" dirty="0"/>
              <a:t>	-&gt;   v ∼ WIMP velocity (∼10</a:t>
            </a:r>
            <a:r>
              <a:rPr lang="en-US" sz="2000" baseline="30000" dirty="0"/>
              <a:t>-3</a:t>
            </a:r>
            <a:r>
              <a:rPr lang="en-US" sz="2000" dirty="0"/>
              <a:t>c)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9FE1E2-CEC4-A640-A085-2623EB8828DD}"/>
              </a:ext>
            </a:extLst>
          </p:cNvPr>
          <p:cNvSpPr txBox="1"/>
          <p:nvPr/>
        </p:nvSpPr>
        <p:spPr>
          <a:xfrm>
            <a:off x="5906569" y="5191507"/>
            <a:ext cx="4505464" cy="12186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dirty="0"/>
              <a:t>Realistic picture: finite size nucleus</a:t>
            </a:r>
          </a:p>
          <a:p>
            <a:pPr>
              <a:lnSpc>
                <a:spcPts val="3000"/>
              </a:lnSpc>
            </a:pPr>
            <a:r>
              <a:rPr lang="en-US" sz="2000" dirty="0"/>
              <a:t>	-&gt;</a:t>
            </a:r>
          </a:p>
          <a:p>
            <a:pPr>
              <a:lnSpc>
                <a:spcPts val="3000"/>
              </a:lnSpc>
            </a:pPr>
            <a:r>
              <a:rPr lang="en-US" sz="2000" dirty="0"/>
              <a:t>	-&gt;   v ∼ nucleon velocity (∼10</a:t>
            </a:r>
            <a:r>
              <a:rPr lang="en-US" sz="2000" baseline="30000" dirty="0"/>
              <a:t>-1</a:t>
            </a:r>
            <a:r>
              <a:rPr lang="en-US" sz="2000" dirty="0"/>
              <a:t>c)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759A026-0C4A-2849-9EC7-5E40BC5798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7200" y="4461453"/>
            <a:ext cx="1473200" cy="4191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39EF368-62B2-7440-B90B-5225012ACE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3737" y="5536242"/>
            <a:ext cx="42545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8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E2DBB-6FC8-4777-9D65-94D095C3C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Nuclear 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0F906-46EF-4A34-B49D-6E97C1FA6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3588" y="1150811"/>
            <a:ext cx="5157787" cy="823912"/>
          </a:xfrm>
        </p:spPr>
        <p:txBody>
          <a:bodyPr/>
          <a:lstStyle/>
          <a:p>
            <a:r>
              <a:rPr lang="en-AU" dirty="0"/>
              <a:t>Shell model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A0375E-4752-4FCB-A473-0ACA4DFB7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150811"/>
            <a:ext cx="5183188" cy="823912"/>
          </a:xfrm>
        </p:spPr>
        <p:txBody>
          <a:bodyPr/>
          <a:lstStyle/>
          <a:p>
            <a:r>
              <a:rPr lang="en-AU" dirty="0"/>
              <a:t>Mean-field model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5AB4B3-1784-4845-AF65-78788E37CB7E}"/>
              </a:ext>
            </a:extLst>
          </p:cNvPr>
          <p:cNvCxnSpPr/>
          <p:nvPr/>
        </p:nvCxnSpPr>
        <p:spPr>
          <a:xfrm>
            <a:off x="2548128" y="3520440"/>
            <a:ext cx="18653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7E6E21-8C85-C742-BD1C-E498D16B25DF}"/>
              </a:ext>
            </a:extLst>
          </p:cNvPr>
          <p:cNvCxnSpPr/>
          <p:nvPr/>
        </p:nvCxnSpPr>
        <p:spPr>
          <a:xfrm>
            <a:off x="2548128" y="3956304"/>
            <a:ext cx="18653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E8E94B-9CA5-AC45-B2D5-64DFF2ACE653}"/>
              </a:ext>
            </a:extLst>
          </p:cNvPr>
          <p:cNvCxnSpPr/>
          <p:nvPr/>
        </p:nvCxnSpPr>
        <p:spPr>
          <a:xfrm>
            <a:off x="2548128" y="4657344"/>
            <a:ext cx="18653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D29A9E-F178-0F48-A9E2-E486FCD65973}"/>
              </a:ext>
            </a:extLst>
          </p:cNvPr>
          <p:cNvCxnSpPr/>
          <p:nvPr/>
        </p:nvCxnSpPr>
        <p:spPr>
          <a:xfrm>
            <a:off x="2548128" y="4474464"/>
            <a:ext cx="18653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EB726C-0CD9-944C-A25A-876BCA14E50C}"/>
              </a:ext>
            </a:extLst>
          </p:cNvPr>
          <p:cNvCxnSpPr/>
          <p:nvPr/>
        </p:nvCxnSpPr>
        <p:spPr>
          <a:xfrm>
            <a:off x="2548128" y="5023104"/>
            <a:ext cx="18653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EE5B91-39C6-1746-8AD3-8C588EA35474}"/>
              </a:ext>
            </a:extLst>
          </p:cNvPr>
          <p:cNvCxnSpPr/>
          <p:nvPr/>
        </p:nvCxnSpPr>
        <p:spPr>
          <a:xfrm>
            <a:off x="2548128" y="3715512"/>
            <a:ext cx="18653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1D9436-A0D5-4049-B0D7-495ECA575CCC}"/>
              </a:ext>
            </a:extLst>
          </p:cNvPr>
          <p:cNvCxnSpPr/>
          <p:nvPr/>
        </p:nvCxnSpPr>
        <p:spPr>
          <a:xfrm>
            <a:off x="2548128" y="2919984"/>
            <a:ext cx="18653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251ACE-42C9-2245-9AE8-E95D5A4DA319}"/>
              </a:ext>
            </a:extLst>
          </p:cNvPr>
          <p:cNvCxnSpPr/>
          <p:nvPr/>
        </p:nvCxnSpPr>
        <p:spPr>
          <a:xfrm>
            <a:off x="2548128" y="2737104"/>
            <a:ext cx="18653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74D1C74-0504-1641-A2C3-CB5D0E668F77}"/>
              </a:ext>
            </a:extLst>
          </p:cNvPr>
          <p:cNvSpPr txBox="1"/>
          <p:nvPr/>
        </p:nvSpPr>
        <p:spPr>
          <a:xfrm rot="16200000">
            <a:off x="3032759" y="2179044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A1BCB1-4457-D54D-90EA-606E1294969F}"/>
              </a:ext>
            </a:extLst>
          </p:cNvPr>
          <p:cNvSpPr txBox="1"/>
          <p:nvPr/>
        </p:nvSpPr>
        <p:spPr>
          <a:xfrm rot="16200000">
            <a:off x="3065568" y="4940532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9ACF43-A8EE-F84C-B849-267A3C2FDC86}"/>
              </a:ext>
            </a:extLst>
          </p:cNvPr>
          <p:cNvSpPr txBox="1"/>
          <p:nvPr/>
        </p:nvSpPr>
        <p:spPr>
          <a:xfrm>
            <a:off x="1527099" y="4838438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788853-AF55-084F-AEFC-C7EB635E0C6D}"/>
              </a:ext>
            </a:extLst>
          </p:cNvPr>
          <p:cNvSpPr txBox="1"/>
          <p:nvPr/>
        </p:nvSpPr>
        <p:spPr>
          <a:xfrm>
            <a:off x="1341160" y="358697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Valence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D91AB5-34BB-EE4E-B4CD-0B650612A87A}"/>
              </a:ext>
            </a:extLst>
          </p:cNvPr>
          <p:cNvSpPr txBox="1"/>
          <p:nvPr/>
        </p:nvSpPr>
        <p:spPr>
          <a:xfrm>
            <a:off x="1033822" y="2421643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Unoccupied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1DBDD5B-AE1C-D748-83C8-3F4A2CE05E1E}"/>
              </a:ext>
            </a:extLst>
          </p:cNvPr>
          <p:cNvSpPr/>
          <p:nvPr/>
        </p:nvSpPr>
        <p:spPr>
          <a:xfrm>
            <a:off x="2881608" y="4948570"/>
            <a:ext cx="158218" cy="151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640CCF-0CFF-A746-8EA0-CE930D3070BE}"/>
              </a:ext>
            </a:extLst>
          </p:cNvPr>
          <p:cNvSpPr/>
          <p:nvPr/>
        </p:nvSpPr>
        <p:spPr>
          <a:xfrm>
            <a:off x="2433193" y="2124074"/>
            <a:ext cx="2130552" cy="964471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5D6E831-C99C-1C4F-9B19-C3C33D4D991E}"/>
              </a:ext>
            </a:extLst>
          </p:cNvPr>
          <p:cNvSpPr/>
          <p:nvPr/>
        </p:nvSpPr>
        <p:spPr>
          <a:xfrm>
            <a:off x="3172748" y="4947459"/>
            <a:ext cx="158218" cy="151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1B8285A-6E83-5D48-9323-FA0113AB8711}"/>
              </a:ext>
            </a:extLst>
          </p:cNvPr>
          <p:cNvSpPr/>
          <p:nvPr/>
        </p:nvSpPr>
        <p:spPr>
          <a:xfrm>
            <a:off x="3497945" y="4948570"/>
            <a:ext cx="158218" cy="151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518B712-24EA-F148-9890-559B5A2D84F1}"/>
              </a:ext>
            </a:extLst>
          </p:cNvPr>
          <p:cNvSpPr/>
          <p:nvPr/>
        </p:nvSpPr>
        <p:spPr>
          <a:xfrm>
            <a:off x="3789085" y="4947459"/>
            <a:ext cx="158218" cy="151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A90780B-4EDE-7246-9C8B-CBF06576F98D}"/>
              </a:ext>
            </a:extLst>
          </p:cNvPr>
          <p:cNvSpPr/>
          <p:nvPr/>
        </p:nvSpPr>
        <p:spPr>
          <a:xfrm>
            <a:off x="2604321" y="4397439"/>
            <a:ext cx="158218" cy="151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C226834-C63F-9B48-9749-EECF42024915}"/>
              </a:ext>
            </a:extLst>
          </p:cNvPr>
          <p:cNvSpPr/>
          <p:nvPr/>
        </p:nvSpPr>
        <p:spPr>
          <a:xfrm>
            <a:off x="2895461" y="4396328"/>
            <a:ext cx="158218" cy="151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49CD04-6234-2247-B128-1CE56AB9D275}"/>
              </a:ext>
            </a:extLst>
          </p:cNvPr>
          <p:cNvSpPr/>
          <p:nvPr/>
        </p:nvSpPr>
        <p:spPr>
          <a:xfrm>
            <a:off x="3220658" y="4397439"/>
            <a:ext cx="158218" cy="151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0476230-2443-7342-B1F5-DC9ACD3D90B6}"/>
              </a:ext>
            </a:extLst>
          </p:cNvPr>
          <p:cNvSpPr/>
          <p:nvPr/>
        </p:nvSpPr>
        <p:spPr>
          <a:xfrm>
            <a:off x="3511798" y="4396328"/>
            <a:ext cx="158218" cy="151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3987CB0-5007-184C-9B2B-706D25F106DB}"/>
              </a:ext>
            </a:extLst>
          </p:cNvPr>
          <p:cNvSpPr/>
          <p:nvPr/>
        </p:nvSpPr>
        <p:spPr>
          <a:xfrm>
            <a:off x="3836995" y="4392995"/>
            <a:ext cx="158218" cy="151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D6364F1-D4EA-C243-9C8E-3F66D12F45E7}"/>
              </a:ext>
            </a:extLst>
          </p:cNvPr>
          <p:cNvSpPr/>
          <p:nvPr/>
        </p:nvSpPr>
        <p:spPr>
          <a:xfrm>
            <a:off x="4128135" y="4391884"/>
            <a:ext cx="158218" cy="151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6C66416-5A0D-BA48-BA67-8CAF7D138FC9}"/>
              </a:ext>
            </a:extLst>
          </p:cNvPr>
          <p:cNvSpPr/>
          <p:nvPr/>
        </p:nvSpPr>
        <p:spPr>
          <a:xfrm>
            <a:off x="3062440" y="4574778"/>
            <a:ext cx="158218" cy="151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1A61C5B-B999-B645-B086-9A1961FE6F6D}"/>
              </a:ext>
            </a:extLst>
          </p:cNvPr>
          <p:cNvSpPr/>
          <p:nvPr/>
        </p:nvSpPr>
        <p:spPr>
          <a:xfrm>
            <a:off x="3684808" y="4586415"/>
            <a:ext cx="158218" cy="151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48EC63-68CB-BE4D-827D-388A5E2A12E6}"/>
              </a:ext>
            </a:extLst>
          </p:cNvPr>
          <p:cNvSpPr txBox="1"/>
          <p:nvPr/>
        </p:nvSpPr>
        <p:spPr>
          <a:xfrm>
            <a:off x="2824329" y="268455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ADAC841-C2BD-3C46-B8B6-4AF8433F1355}"/>
              </a:ext>
            </a:extLst>
          </p:cNvPr>
          <p:cNvSpPr txBox="1"/>
          <p:nvPr/>
        </p:nvSpPr>
        <p:spPr>
          <a:xfrm>
            <a:off x="3074432" y="268424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4C0B6AE-9F5F-C84E-AD28-7982B4BE1E0E}"/>
              </a:ext>
            </a:extLst>
          </p:cNvPr>
          <p:cNvSpPr txBox="1"/>
          <p:nvPr/>
        </p:nvSpPr>
        <p:spPr>
          <a:xfrm>
            <a:off x="3318606" y="267961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A8648FC-8C03-004F-8B50-23FA1CC9ABBB}"/>
              </a:ext>
            </a:extLst>
          </p:cNvPr>
          <p:cNvSpPr txBox="1"/>
          <p:nvPr/>
        </p:nvSpPr>
        <p:spPr>
          <a:xfrm>
            <a:off x="3554457" y="267725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A63FB1-EE97-F24E-859D-05B696913A00}"/>
              </a:ext>
            </a:extLst>
          </p:cNvPr>
          <p:cNvSpPr txBox="1"/>
          <p:nvPr/>
        </p:nvSpPr>
        <p:spPr>
          <a:xfrm>
            <a:off x="2924191" y="247956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238BAF0-2118-244C-9E46-B14944E03CA0}"/>
              </a:ext>
            </a:extLst>
          </p:cNvPr>
          <p:cNvSpPr txBox="1"/>
          <p:nvPr/>
        </p:nvSpPr>
        <p:spPr>
          <a:xfrm>
            <a:off x="3439293" y="247956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743AA10-FB0A-7045-91BA-44F09E4199D4}"/>
              </a:ext>
            </a:extLst>
          </p:cNvPr>
          <p:cNvSpPr/>
          <p:nvPr/>
        </p:nvSpPr>
        <p:spPr>
          <a:xfrm>
            <a:off x="3067760" y="3641805"/>
            <a:ext cx="158218" cy="151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065310F-68E7-0C49-B3F8-8DB8BE8C5302}"/>
              </a:ext>
            </a:extLst>
          </p:cNvPr>
          <p:cNvSpPr/>
          <p:nvPr/>
        </p:nvSpPr>
        <p:spPr>
          <a:xfrm>
            <a:off x="2646980" y="3872343"/>
            <a:ext cx="158218" cy="151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FACA9C1-6978-0248-BE4A-AD3072342301}"/>
              </a:ext>
            </a:extLst>
          </p:cNvPr>
          <p:cNvSpPr/>
          <p:nvPr/>
        </p:nvSpPr>
        <p:spPr>
          <a:xfrm>
            <a:off x="2938120" y="3871232"/>
            <a:ext cx="158218" cy="151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673A722-52ED-7545-A01D-5636EFA6DF9E}"/>
              </a:ext>
            </a:extLst>
          </p:cNvPr>
          <p:cNvSpPr/>
          <p:nvPr/>
        </p:nvSpPr>
        <p:spPr>
          <a:xfrm>
            <a:off x="3263317" y="3872343"/>
            <a:ext cx="158218" cy="151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3839040-49F6-C24B-BFDB-8FE322F2F28B}"/>
              </a:ext>
            </a:extLst>
          </p:cNvPr>
          <p:cNvSpPr/>
          <p:nvPr/>
        </p:nvSpPr>
        <p:spPr>
          <a:xfrm>
            <a:off x="3554457" y="3871232"/>
            <a:ext cx="158218" cy="151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F0CC9D2-F2A4-F443-B0C1-BDBEF8260D01}"/>
              </a:ext>
            </a:extLst>
          </p:cNvPr>
          <p:cNvSpPr txBox="1"/>
          <p:nvPr/>
        </p:nvSpPr>
        <p:spPr>
          <a:xfrm>
            <a:off x="3523036" y="348244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D6BAD5F-2206-1945-BC1E-51C4127B54C1}"/>
              </a:ext>
            </a:extLst>
          </p:cNvPr>
          <p:cNvSpPr txBox="1"/>
          <p:nvPr/>
        </p:nvSpPr>
        <p:spPr>
          <a:xfrm>
            <a:off x="3753779" y="372042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14B35BA-8E30-B649-8281-8A2E217A0278}"/>
              </a:ext>
            </a:extLst>
          </p:cNvPr>
          <p:cNvSpPr txBox="1"/>
          <p:nvPr/>
        </p:nvSpPr>
        <p:spPr>
          <a:xfrm>
            <a:off x="4014683" y="371604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DD28F50-0FCB-0843-AA29-1D8C43915804}"/>
              </a:ext>
            </a:extLst>
          </p:cNvPr>
          <p:cNvSpPr txBox="1"/>
          <p:nvPr/>
        </p:nvSpPr>
        <p:spPr>
          <a:xfrm>
            <a:off x="2911700" y="327493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6A5122D-7715-EE4E-B33F-0A656974E705}"/>
              </a:ext>
            </a:extLst>
          </p:cNvPr>
          <p:cNvSpPr txBox="1"/>
          <p:nvPr/>
        </p:nvSpPr>
        <p:spPr>
          <a:xfrm>
            <a:off x="3161803" y="327462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DB3B813-6794-EF49-B97A-94F14B251E77}"/>
              </a:ext>
            </a:extLst>
          </p:cNvPr>
          <p:cNvSpPr txBox="1"/>
          <p:nvPr/>
        </p:nvSpPr>
        <p:spPr>
          <a:xfrm>
            <a:off x="3405977" y="326999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2231726-B880-5543-86FC-6FE774EC84CB}"/>
              </a:ext>
            </a:extLst>
          </p:cNvPr>
          <p:cNvSpPr txBox="1"/>
          <p:nvPr/>
        </p:nvSpPr>
        <p:spPr>
          <a:xfrm>
            <a:off x="3641828" y="32676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507BCF2-E080-7742-B4C7-65F5BC7AA92D}"/>
              </a:ext>
            </a:extLst>
          </p:cNvPr>
          <p:cNvSpPr/>
          <p:nvPr/>
        </p:nvSpPr>
        <p:spPr>
          <a:xfrm rot="19550453">
            <a:off x="7031736" y="3274628"/>
            <a:ext cx="3639312" cy="1672831"/>
          </a:xfrm>
          <a:prstGeom prst="ellipse">
            <a:avLst/>
          </a:prstGeom>
          <a:solidFill>
            <a:schemeClr val="accent6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9D8275-DB7C-3A45-86EE-BEB45F2B15FB}"/>
              </a:ext>
            </a:extLst>
          </p:cNvPr>
          <p:cNvSpPr/>
          <p:nvPr/>
        </p:nvSpPr>
        <p:spPr>
          <a:xfrm>
            <a:off x="2432304" y="4352544"/>
            <a:ext cx="2130552" cy="1215327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BEFFB1F-60E7-FA40-8C97-F85A2ADC3BA4}"/>
              </a:ext>
            </a:extLst>
          </p:cNvPr>
          <p:cNvSpPr/>
          <p:nvPr/>
        </p:nvSpPr>
        <p:spPr>
          <a:xfrm>
            <a:off x="7706987" y="4543173"/>
            <a:ext cx="158218" cy="151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262EA62-BB5B-BF46-ADE1-D19055815731}"/>
              </a:ext>
            </a:extLst>
          </p:cNvPr>
          <p:cNvSpPr/>
          <p:nvPr/>
        </p:nvSpPr>
        <p:spPr>
          <a:xfrm>
            <a:off x="8693174" y="3406802"/>
            <a:ext cx="158218" cy="151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9C61CDF-4F7E-D148-88F9-CE85B96BCB00}"/>
              </a:ext>
            </a:extLst>
          </p:cNvPr>
          <p:cNvSpPr/>
          <p:nvPr/>
        </p:nvSpPr>
        <p:spPr>
          <a:xfrm>
            <a:off x="10166611" y="3331157"/>
            <a:ext cx="158218" cy="151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BE1AB38-8173-1D4C-92B7-65EC61F3B0B0}"/>
              </a:ext>
            </a:extLst>
          </p:cNvPr>
          <p:cNvSpPr/>
          <p:nvPr/>
        </p:nvSpPr>
        <p:spPr>
          <a:xfrm>
            <a:off x="9664675" y="3482446"/>
            <a:ext cx="158218" cy="1512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7440B61-4DFB-214C-9E52-225DC35C1FD0}"/>
              </a:ext>
            </a:extLst>
          </p:cNvPr>
          <p:cNvSpPr/>
          <p:nvPr/>
        </p:nvSpPr>
        <p:spPr>
          <a:xfrm>
            <a:off x="7975695" y="4069661"/>
            <a:ext cx="158218" cy="151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B03E6FE-6DF1-9A45-BED9-73389DD97FE8}"/>
              </a:ext>
            </a:extLst>
          </p:cNvPr>
          <p:cNvSpPr/>
          <p:nvPr/>
        </p:nvSpPr>
        <p:spPr>
          <a:xfrm>
            <a:off x="9096796" y="3298755"/>
            <a:ext cx="158218" cy="1512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A4873A3-AA39-A045-B234-99D6CCD2AB97}"/>
              </a:ext>
            </a:extLst>
          </p:cNvPr>
          <p:cNvSpPr/>
          <p:nvPr/>
        </p:nvSpPr>
        <p:spPr>
          <a:xfrm>
            <a:off x="9711315" y="3044274"/>
            <a:ext cx="158218" cy="151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E9E5461-A75E-1449-B20F-05594350B4DA}"/>
              </a:ext>
            </a:extLst>
          </p:cNvPr>
          <p:cNvSpPr/>
          <p:nvPr/>
        </p:nvSpPr>
        <p:spPr>
          <a:xfrm>
            <a:off x="9869533" y="3918372"/>
            <a:ext cx="158218" cy="151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05296AE-E793-2144-A039-FD3E168C6244}"/>
              </a:ext>
            </a:extLst>
          </p:cNvPr>
          <p:cNvSpPr/>
          <p:nvPr/>
        </p:nvSpPr>
        <p:spPr>
          <a:xfrm>
            <a:off x="7514734" y="5059528"/>
            <a:ext cx="158218" cy="151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87ACFFB-0B33-B54B-B627-7274756D8FF0}"/>
              </a:ext>
            </a:extLst>
          </p:cNvPr>
          <p:cNvSpPr/>
          <p:nvPr/>
        </p:nvSpPr>
        <p:spPr>
          <a:xfrm>
            <a:off x="8846693" y="3786704"/>
            <a:ext cx="158218" cy="151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50697B3-11D2-3A4F-AAF0-986E73BF7639}"/>
              </a:ext>
            </a:extLst>
          </p:cNvPr>
          <p:cNvSpPr/>
          <p:nvPr/>
        </p:nvSpPr>
        <p:spPr>
          <a:xfrm>
            <a:off x="8545062" y="4726067"/>
            <a:ext cx="158218" cy="151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31CF094-0D7D-1641-863B-3F37C7CDA25C}"/>
              </a:ext>
            </a:extLst>
          </p:cNvPr>
          <p:cNvSpPr/>
          <p:nvPr/>
        </p:nvSpPr>
        <p:spPr>
          <a:xfrm>
            <a:off x="9331060" y="4130866"/>
            <a:ext cx="158218" cy="151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317B6AE-D686-3F4B-B500-4E67CC55392B}"/>
              </a:ext>
            </a:extLst>
          </p:cNvPr>
          <p:cNvSpPr/>
          <p:nvPr/>
        </p:nvSpPr>
        <p:spPr>
          <a:xfrm>
            <a:off x="7952391" y="4740283"/>
            <a:ext cx="158218" cy="1512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AE076A2-B3C9-844F-ABC3-BD663FE89F57}"/>
              </a:ext>
            </a:extLst>
          </p:cNvPr>
          <p:cNvSpPr/>
          <p:nvPr/>
        </p:nvSpPr>
        <p:spPr>
          <a:xfrm>
            <a:off x="8341672" y="3831869"/>
            <a:ext cx="158218" cy="1512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DA9C48E-1059-7946-977E-C8AA86CCCA18}"/>
              </a:ext>
            </a:extLst>
          </p:cNvPr>
          <p:cNvSpPr/>
          <p:nvPr/>
        </p:nvSpPr>
        <p:spPr>
          <a:xfrm>
            <a:off x="8545062" y="4315216"/>
            <a:ext cx="158218" cy="1512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4B41F5E-8032-C043-A8C6-EFE559884E4D}"/>
              </a:ext>
            </a:extLst>
          </p:cNvPr>
          <p:cNvSpPr/>
          <p:nvPr/>
        </p:nvSpPr>
        <p:spPr>
          <a:xfrm>
            <a:off x="9114409" y="4451486"/>
            <a:ext cx="158218" cy="1512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BDC71D11-DAAA-A94E-B8CB-E004BE9C2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737" y="5536242"/>
            <a:ext cx="42545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08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E1498-CF81-487E-8BD2-4D74C370B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Nuclear response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1EE5D-9E04-4A8F-895B-4A5A93543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109" y="152899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Integrated response (0-100MeV): </a:t>
            </a:r>
            <a:r>
              <a:rPr lang="en-AU" i="1" dirty="0"/>
              <a:t>spin-orbit term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3AC209F-2C5E-8242-8894-71DC33732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91" y="578705"/>
            <a:ext cx="3689787" cy="80258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225F4DE-F4C8-B147-91F5-AE7A36408F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291" r="14264"/>
          <a:stretch/>
        </p:blipFill>
        <p:spPr>
          <a:xfrm>
            <a:off x="8174735" y="1496236"/>
            <a:ext cx="1252729" cy="4953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85EFF7D-C2E6-5E4A-9846-F24D228BA96A}"/>
              </a:ext>
            </a:extLst>
          </p:cNvPr>
          <p:cNvCxnSpPr>
            <a:cxnSpLocks/>
          </p:cNvCxnSpPr>
          <p:nvPr/>
        </p:nvCxnSpPr>
        <p:spPr>
          <a:xfrm>
            <a:off x="11279701" y="578705"/>
            <a:ext cx="178769" cy="23582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3A3649A-3FB8-9647-9305-7BBDF37A3D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960" b="4684"/>
          <a:stretch/>
        </p:blipFill>
        <p:spPr>
          <a:xfrm>
            <a:off x="3471002" y="2214837"/>
            <a:ext cx="4210364" cy="31141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C0B6CEA-0395-FD46-8DCD-4C2D90490420}"/>
              </a:ext>
            </a:extLst>
          </p:cNvPr>
          <p:cNvSpPr txBox="1"/>
          <p:nvPr/>
        </p:nvSpPr>
        <p:spPr>
          <a:xfrm>
            <a:off x="5377724" y="2237063"/>
            <a:ext cx="7665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aseline="30000" dirty="0">
                <a:solidFill>
                  <a:srgbClr val="7030A0"/>
                </a:solidFill>
              </a:rPr>
              <a:t>19</a:t>
            </a:r>
            <a:r>
              <a:rPr lang="en-US" sz="4000" dirty="0">
                <a:solidFill>
                  <a:srgbClr val="7030A0"/>
                </a:solidFill>
              </a:rPr>
              <a:t>F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A2311E4-6E1F-1241-8084-9D08D1D1ED2D}"/>
              </a:ext>
            </a:extLst>
          </p:cNvPr>
          <p:cNvCxnSpPr/>
          <p:nvPr/>
        </p:nvCxnSpPr>
        <p:spPr>
          <a:xfrm>
            <a:off x="4460655" y="4324435"/>
            <a:ext cx="0" cy="65836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7C58154-3CDE-1848-AE36-E9AF531E3272}"/>
              </a:ext>
            </a:extLst>
          </p:cNvPr>
          <p:cNvSpPr txBox="1"/>
          <p:nvPr/>
        </p:nvSpPr>
        <p:spPr>
          <a:xfrm>
            <a:off x="4044603" y="3678104"/>
            <a:ext cx="832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Shell model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D76D56B-A950-004D-8A25-4D742335529B}"/>
              </a:ext>
            </a:extLst>
          </p:cNvPr>
          <p:cNvCxnSpPr>
            <a:cxnSpLocks/>
          </p:cNvCxnSpPr>
          <p:nvPr/>
        </p:nvCxnSpPr>
        <p:spPr>
          <a:xfrm>
            <a:off x="5243991" y="3678104"/>
            <a:ext cx="0" cy="759029"/>
          </a:xfrm>
          <a:prstGeom prst="straightConnector1">
            <a:avLst/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399CF80-05D4-8142-AB2F-B90FA4622094}"/>
              </a:ext>
            </a:extLst>
          </p:cNvPr>
          <p:cNvSpPr txBox="1"/>
          <p:nvPr/>
        </p:nvSpPr>
        <p:spPr>
          <a:xfrm>
            <a:off x="4823407" y="3016118"/>
            <a:ext cx="832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Mean-field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1F6B7B3-ECAA-5C4F-A10F-3D105AD3C83A}"/>
              </a:ext>
            </a:extLst>
          </p:cNvPr>
          <p:cNvSpPr txBox="1"/>
          <p:nvPr/>
        </p:nvSpPr>
        <p:spPr>
          <a:xfrm>
            <a:off x="4329785" y="5260520"/>
            <a:ext cx="90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Protons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3DFD8AA-877D-5249-A872-E6D45CB7B589}"/>
              </a:ext>
            </a:extLst>
          </p:cNvPr>
          <p:cNvSpPr txBox="1"/>
          <p:nvPr/>
        </p:nvSpPr>
        <p:spPr>
          <a:xfrm>
            <a:off x="6330542" y="5260520"/>
            <a:ext cx="10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Neutrons</a:t>
            </a:r>
          </a:p>
        </p:txBody>
      </p:sp>
    </p:spTree>
    <p:extLst>
      <p:ext uri="{BB962C8B-B14F-4D97-AF65-F5344CB8AC3E}">
        <p14:creationId xmlns:p14="http://schemas.microsoft.com/office/powerpoint/2010/main" val="3315596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E1498-CF81-487E-8BD2-4D74C370B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Nuclear response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1EE5D-9E04-4A8F-895B-4A5A93543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109" y="152899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Integrated response (0-100MeV): </a:t>
            </a:r>
            <a:r>
              <a:rPr lang="en-AU" i="1" dirty="0"/>
              <a:t>spin-orbit term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3AC209F-2C5E-8242-8894-71DC33732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91" y="578705"/>
            <a:ext cx="3689787" cy="80258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225F4DE-F4C8-B147-91F5-AE7A36408F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291" r="14264"/>
          <a:stretch/>
        </p:blipFill>
        <p:spPr>
          <a:xfrm>
            <a:off x="8174735" y="1496236"/>
            <a:ext cx="1252729" cy="4953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85EFF7D-C2E6-5E4A-9846-F24D228BA96A}"/>
              </a:ext>
            </a:extLst>
          </p:cNvPr>
          <p:cNvCxnSpPr>
            <a:cxnSpLocks/>
          </p:cNvCxnSpPr>
          <p:nvPr/>
        </p:nvCxnSpPr>
        <p:spPr>
          <a:xfrm>
            <a:off x="11279701" y="578705"/>
            <a:ext cx="178769" cy="23582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8AF58AA1-8447-874D-AD83-50CAD346B7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4228" y="2545157"/>
            <a:ext cx="2782577" cy="2572004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0E62752B-69AB-D14A-83FC-BCE509137A05}"/>
              </a:ext>
            </a:extLst>
          </p:cNvPr>
          <p:cNvSpPr/>
          <p:nvPr/>
        </p:nvSpPr>
        <p:spPr>
          <a:xfrm>
            <a:off x="6469371" y="4437477"/>
            <a:ext cx="158218" cy="1512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C57BDE6-49E0-174F-A3F5-C0149B9C9A80}"/>
              </a:ext>
            </a:extLst>
          </p:cNvPr>
          <p:cNvSpPr/>
          <p:nvPr/>
        </p:nvSpPr>
        <p:spPr>
          <a:xfrm>
            <a:off x="6643345" y="4436366"/>
            <a:ext cx="158218" cy="1512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E7D36BA-68C5-244D-8830-46E05168F614}"/>
              </a:ext>
            </a:extLst>
          </p:cNvPr>
          <p:cNvSpPr/>
          <p:nvPr/>
        </p:nvSpPr>
        <p:spPr>
          <a:xfrm>
            <a:off x="6803945" y="4436366"/>
            <a:ext cx="158218" cy="1512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7FC5369-5043-6548-9F36-18ABF7F7F32D}"/>
              </a:ext>
            </a:extLst>
          </p:cNvPr>
          <p:cNvSpPr/>
          <p:nvPr/>
        </p:nvSpPr>
        <p:spPr>
          <a:xfrm>
            <a:off x="6962163" y="4436366"/>
            <a:ext cx="158218" cy="1512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7A4E38E-E8DD-564E-B175-5FB7B706C42E}"/>
              </a:ext>
            </a:extLst>
          </p:cNvPr>
          <p:cNvSpPr/>
          <p:nvPr/>
        </p:nvSpPr>
        <p:spPr>
          <a:xfrm>
            <a:off x="7127703" y="4437477"/>
            <a:ext cx="158218" cy="1512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BFDB3DD-5C92-F346-9EA3-122D00FC954F}"/>
              </a:ext>
            </a:extLst>
          </p:cNvPr>
          <p:cNvSpPr/>
          <p:nvPr/>
        </p:nvSpPr>
        <p:spPr>
          <a:xfrm>
            <a:off x="7301677" y="4436366"/>
            <a:ext cx="158218" cy="1512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400489A-B791-574C-AE9A-0FCBFF127A78}"/>
              </a:ext>
            </a:extLst>
          </p:cNvPr>
          <p:cNvSpPr/>
          <p:nvPr/>
        </p:nvSpPr>
        <p:spPr>
          <a:xfrm>
            <a:off x="7462277" y="4436366"/>
            <a:ext cx="158218" cy="1512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F274A99-0DA9-D541-A36F-24CFB3D25228}"/>
              </a:ext>
            </a:extLst>
          </p:cNvPr>
          <p:cNvSpPr/>
          <p:nvPr/>
        </p:nvSpPr>
        <p:spPr>
          <a:xfrm>
            <a:off x="7620495" y="4436366"/>
            <a:ext cx="158218" cy="1512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4A075E3-67A4-5242-AD37-2FB55B4FC8B2}"/>
              </a:ext>
            </a:extLst>
          </p:cNvPr>
          <p:cNvSpPr/>
          <p:nvPr/>
        </p:nvSpPr>
        <p:spPr>
          <a:xfrm>
            <a:off x="7792482" y="4436366"/>
            <a:ext cx="158218" cy="1512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14C77C3-4BB5-0A45-BE8E-25F8B0B8ADD2}"/>
              </a:ext>
            </a:extLst>
          </p:cNvPr>
          <p:cNvSpPr/>
          <p:nvPr/>
        </p:nvSpPr>
        <p:spPr>
          <a:xfrm>
            <a:off x="6299271" y="4436365"/>
            <a:ext cx="158218" cy="1512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5581730-BD66-AA42-AE29-5EA95D875338}"/>
              </a:ext>
            </a:extLst>
          </p:cNvPr>
          <p:cNvSpPr/>
          <p:nvPr/>
        </p:nvSpPr>
        <p:spPr>
          <a:xfrm>
            <a:off x="6498771" y="3815003"/>
            <a:ext cx="158218" cy="1512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F6DA4DC-1261-A14B-90E0-CADBDFC3B8E6}"/>
              </a:ext>
            </a:extLst>
          </p:cNvPr>
          <p:cNvSpPr/>
          <p:nvPr/>
        </p:nvSpPr>
        <p:spPr>
          <a:xfrm>
            <a:off x="6656989" y="3815003"/>
            <a:ext cx="158218" cy="1512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562E9E1-8D27-3A46-A65A-1F150E65F670}"/>
              </a:ext>
            </a:extLst>
          </p:cNvPr>
          <p:cNvSpPr/>
          <p:nvPr/>
        </p:nvSpPr>
        <p:spPr>
          <a:xfrm>
            <a:off x="6828976" y="3815003"/>
            <a:ext cx="158218" cy="1512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2EADA05-34E5-F94B-93C3-E917F7831E6B}"/>
              </a:ext>
            </a:extLst>
          </p:cNvPr>
          <p:cNvSpPr txBox="1"/>
          <p:nvPr/>
        </p:nvSpPr>
        <p:spPr>
          <a:xfrm>
            <a:off x="6941632" y="370659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9381E4D-AD7D-474D-93A6-A5A8B44CEF1A}"/>
              </a:ext>
            </a:extLst>
          </p:cNvPr>
          <p:cNvSpPr txBox="1"/>
          <p:nvPr/>
        </p:nvSpPr>
        <p:spPr>
          <a:xfrm>
            <a:off x="7092447" y="370385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E6DD2C9-85BA-2147-B622-A79F40B5CA56}"/>
              </a:ext>
            </a:extLst>
          </p:cNvPr>
          <p:cNvSpPr txBox="1"/>
          <p:nvPr/>
        </p:nvSpPr>
        <p:spPr>
          <a:xfrm>
            <a:off x="7248099" y="370177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2EB6C56-3D76-8847-81DB-CF2AA7A2AA8A}"/>
              </a:ext>
            </a:extLst>
          </p:cNvPr>
          <p:cNvSpPr txBox="1"/>
          <p:nvPr/>
        </p:nvSpPr>
        <p:spPr>
          <a:xfrm>
            <a:off x="7398914" y="369903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14B23B3-65F2-E04A-A996-4F0F67311C60}"/>
              </a:ext>
            </a:extLst>
          </p:cNvPr>
          <p:cNvSpPr txBox="1"/>
          <p:nvPr/>
        </p:nvSpPr>
        <p:spPr>
          <a:xfrm>
            <a:off x="7549729" y="369629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1926CAF-32A7-FB41-96BD-DC88B25CB18C}"/>
              </a:ext>
            </a:extLst>
          </p:cNvPr>
          <p:cNvCxnSpPr>
            <a:cxnSpLocks/>
          </p:cNvCxnSpPr>
          <p:nvPr/>
        </p:nvCxnSpPr>
        <p:spPr>
          <a:xfrm flipV="1">
            <a:off x="6581655" y="3603614"/>
            <a:ext cx="0" cy="21138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1B7452F-2A90-AF4C-8E3C-95251704CF55}"/>
              </a:ext>
            </a:extLst>
          </p:cNvPr>
          <p:cNvCxnSpPr>
            <a:cxnSpLocks/>
          </p:cNvCxnSpPr>
          <p:nvPr/>
        </p:nvCxnSpPr>
        <p:spPr>
          <a:xfrm flipV="1">
            <a:off x="6738932" y="3374502"/>
            <a:ext cx="0" cy="42749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97359306-26DC-BE4D-BFEC-022A3F38A4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949" b="4624"/>
          <a:stretch/>
        </p:blipFill>
        <p:spPr>
          <a:xfrm>
            <a:off x="1819719" y="2224224"/>
            <a:ext cx="3810183" cy="316039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F3ED910-6DC3-7B46-92D8-54EF4C3B8670}"/>
              </a:ext>
            </a:extLst>
          </p:cNvPr>
          <p:cNvSpPr txBox="1"/>
          <p:nvPr/>
        </p:nvSpPr>
        <p:spPr>
          <a:xfrm>
            <a:off x="3872857" y="2186373"/>
            <a:ext cx="833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aseline="30000" dirty="0">
                <a:solidFill>
                  <a:srgbClr val="7030A0"/>
                </a:solidFill>
              </a:rPr>
              <a:t>127</a:t>
            </a:r>
            <a:r>
              <a:rPr lang="en-US" sz="4000" dirty="0">
                <a:solidFill>
                  <a:srgbClr val="7030A0"/>
                </a:solidFill>
              </a:rPr>
              <a:t>I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8FC3A9-94F5-7840-B1A8-0F0AD0F796C9}"/>
              </a:ext>
            </a:extLst>
          </p:cNvPr>
          <p:cNvSpPr txBox="1"/>
          <p:nvPr/>
        </p:nvSpPr>
        <p:spPr>
          <a:xfrm>
            <a:off x="2702447" y="5316164"/>
            <a:ext cx="90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Protons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B0F0F72-6E79-3E4C-95CF-2FBA4AD063DD}"/>
              </a:ext>
            </a:extLst>
          </p:cNvPr>
          <p:cNvSpPr txBox="1"/>
          <p:nvPr/>
        </p:nvSpPr>
        <p:spPr>
          <a:xfrm>
            <a:off x="4434263" y="5313869"/>
            <a:ext cx="10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Neutrons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D0C5DB1-9DB0-354D-95D9-41D7931A1728}"/>
              </a:ext>
            </a:extLst>
          </p:cNvPr>
          <p:cNvSpPr txBox="1"/>
          <p:nvPr/>
        </p:nvSpPr>
        <p:spPr>
          <a:xfrm>
            <a:off x="650983" y="3158092"/>
            <a:ext cx="832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Shell model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DD68AA8-4BC0-E048-AE22-2BCD28783610}"/>
              </a:ext>
            </a:extLst>
          </p:cNvPr>
          <p:cNvSpPr txBox="1"/>
          <p:nvPr/>
        </p:nvSpPr>
        <p:spPr>
          <a:xfrm>
            <a:off x="656713" y="4060464"/>
            <a:ext cx="832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Mean-field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4B604D15-F960-7444-A948-2ADF52E355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0992" y="2545157"/>
            <a:ext cx="2782577" cy="2572004"/>
          </a:xfrm>
          <a:prstGeom prst="rect">
            <a:avLst/>
          </a:prstGeom>
        </p:spPr>
      </p:pic>
      <p:sp>
        <p:nvSpPr>
          <p:cNvPr id="76" name="Oval 75">
            <a:extLst>
              <a:ext uri="{FF2B5EF4-FFF2-40B4-BE49-F238E27FC236}">
                <a16:creationId xmlns:a16="http://schemas.microsoft.com/office/drawing/2014/main" id="{0F9D8D99-3106-444A-A683-06CCA5675CEB}"/>
              </a:ext>
            </a:extLst>
          </p:cNvPr>
          <p:cNvSpPr/>
          <p:nvPr/>
        </p:nvSpPr>
        <p:spPr>
          <a:xfrm>
            <a:off x="9746135" y="4437477"/>
            <a:ext cx="158218" cy="1512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F53108F-C64E-0B42-83C7-66B0D3047B13}"/>
              </a:ext>
            </a:extLst>
          </p:cNvPr>
          <p:cNvSpPr/>
          <p:nvPr/>
        </p:nvSpPr>
        <p:spPr>
          <a:xfrm>
            <a:off x="9920109" y="4436366"/>
            <a:ext cx="158218" cy="1512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28B965E-4FF3-4F4E-9CE3-AEACEA0759AF}"/>
              </a:ext>
            </a:extLst>
          </p:cNvPr>
          <p:cNvSpPr/>
          <p:nvPr/>
        </p:nvSpPr>
        <p:spPr>
          <a:xfrm>
            <a:off x="10080709" y="4436366"/>
            <a:ext cx="158218" cy="1512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3A8E247-78AB-9345-B2EC-0F8EC64059A2}"/>
              </a:ext>
            </a:extLst>
          </p:cNvPr>
          <p:cNvSpPr/>
          <p:nvPr/>
        </p:nvSpPr>
        <p:spPr>
          <a:xfrm>
            <a:off x="10238927" y="4436366"/>
            <a:ext cx="158218" cy="1512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B76C6499-9DA9-3248-A047-F498174E8A1D}"/>
              </a:ext>
            </a:extLst>
          </p:cNvPr>
          <p:cNvSpPr/>
          <p:nvPr/>
        </p:nvSpPr>
        <p:spPr>
          <a:xfrm>
            <a:off x="10404467" y="4437477"/>
            <a:ext cx="158218" cy="1512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4955F5F-77A5-E84D-80F9-5D75613F2466}"/>
              </a:ext>
            </a:extLst>
          </p:cNvPr>
          <p:cNvSpPr/>
          <p:nvPr/>
        </p:nvSpPr>
        <p:spPr>
          <a:xfrm>
            <a:off x="10578441" y="4436366"/>
            <a:ext cx="158218" cy="1512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51BE0334-643F-1B46-9941-95E9F2F7F5F2}"/>
              </a:ext>
            </a:extLst>
          </p:cNvPr>
          <p:cNvSpPr/>
          <p:nvPr/>
        </p:nvSpPr>
        <p:spPr>
          <a:xfrm>
            <a:off x="10739041" y="4436366"/>
            <a:ext cx="158218" cy="1512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A805335-E0B5-2B42-B233-392A3A0A0FE0}"/>
              </a:ext>
            </a:extLst>
          </p:cNvPr>
          <p:cNvSpPr/>
          <p:nvPr/>
        </p:nvSpPr>
        <p:spPr>
          <a:xfrm>
            <a:off x="10897259" y="4436366"/>
            <a:ext cx="158218" cy="1512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784D407-CEAD-F046-B6CF-D11FE4A799C7}"/>
              </a:ext>
            </a:extLst>
          </p:cNvPr>
          <p:cNvSpPr/>
          <p:nvPr/>
        </p:nvSpPr>
        <p:spPr>
          <a:xfrm>
            <a:off x="11069246" y="4436366"/>
            <a:ext cx="158218" cy="1512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6141B321-D83B-D049-91DD-6E57E047C8DB}"/>
              </a:ext>
            </a:extLst>
          </p:cNvPr>
          <p:cNvSpPr/>
          <p:nvPr/>
        </p:nvSpPr>
        <p:spPr>
          <a:xfrm>
            <a:off x="9576035" y="4436365"/>
            <a:ext cx="158218" cy="1512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BEDAAD06-159E-5646-8099-6AE588385D59}"/>
              </a:ext>
            </a:extLst>
          </p:cNvPr>
          <p:cNvSpPr/>
          <p:nvPr/>
        </p:nvSpPr>
        <p:spPr>
          <a:xfrm>
            <a:off x="9746135" y="3815003"/>
            <a:ext cx="158218" cy="1512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09D2D6C1-2351-5745-9CF6-C346275FDD9F}"/>
              </a:ext>
            </a:extLst>
          </p:cNvPr>
          <p:cNvSpPr/>
          <p:nvPr/>
        </p:nvSpPr>
        <p:spPr>
          <a:xfrm>
            <a:off x="9920109" y="3813892"/>
            <a:ext cx="158218" cy="1512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AE384E32-27D1-1F42-8791-FAD5C79C4FF4}"/>
              </a:ext>
            </a:extLst>
          </p:cNvPr>
          <p:cNvSpPr/>
          <p:nvPr/>
        </p:nvSpPr>
        <p:spPr>
          <a:xfrm>
            <a:off x="10080709" y="3813892"/>
            <a:ext cx="158218" cy="1512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D3411A81-3B5B-514F-9103-2C2B60A92E46}"/>
              </a:ext>
            </a:extLst>
          </p:cNvPr>
          <p:cNvSpPr/>
          <p:nvPr/>
        </p:nvSpPr>
        <p:spPr>
          <a:xfrm>
            <a:off x="10238927" y="3813892"/>
            <a:ext cx="158218" cy="1512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4BBC9CD-531F-CB46-882A-EF8657591747}"/>
              </a:ext>
            </a:extLst>
          </p:cNvPr>
          <p:cNvSpPr/>
          <p:nvPr/>
        </p:nvSpPr>
        <p:spPr>
          <a:xfrm>
            <a:off x="10404467" y="3815003"/>
            <a:ext cx="158218" cy="1512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34735FDC-2A5A-CC40-A171-5CD82330E80C}"/>
              </a:ext>
            </a:extLst>
          </p:cNvPr>
          <p:cNvSpPr/>
          <p:nvPr/>
        </p:nvSpPr>
        <p:spPr>
          <a:xfrm>
            <a:off x="10578441" y="3813892"/>
            <a:ext cx="158218" cy="1512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BD0393E9-67BC-6240-B0E4-62CBAAEF8AA7}"/>
              </a:ext>
            </a:extLst>
          </p:cNvPr>
          <p:cNvSpPr/>
          <p:nvPr/>
        </p:nvSpPr>
        <p:spPr>
          <a:xfrm>
            <a:off x="10739041" y="3813892"/>
            <a:ext cx="158218" cy="1512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70E6274D-8D31-3540-831E-7DE030FC4A80}"/>
              </a:ext>
            </a:extLst>
          </p:cNvPr>
          <p:cNvSpPr/>
          <p:nvPr/>
        </p:nvSpPr>
        <p:spPr>
          <a:xfrm>
            <a:off x="10897259" y="3813892"/>
            <a:ext cx="158218" cy="1512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4315E456-A8C4-8B4B-90BD-E1CDCAE6D0C3}"/>
              </a:ext>
            </a:extLst>
          </p:cNvPr>
          <p:cNvSpPr/>
          <p:nvPr/>
        </p:nvSpPr>
        <p:spPr>
          <a:xfrm>
            <a:off x="10076092" y="3477206"/>
            <a:ext cx="158218" cy="1512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89FCF568-5EFF-ED4F-8C57-2D1ECFDCAD14}"/>
              </a:ext>
            </a:extLst>
          </p:cNvPr>
          <p:cNvSpPr/>
          <p:nvPr/>
        </p:nvSpPr>
        <p:spPr>
          <a:xfrm>
            <a:off x="10250066" y="3476095"/>
            <a:ext cx="158218" cy="1512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754D565-3DB2-7746-B4CD-EA5A9FFBCF15}"/>
              </a:ext>
            </a:extLst>
          </p:cNvPr>
          <p:cNvSpPr/>
          <p:nvPr/>
        </p:nvSpPr>
        <p:spPr>
          <a:xfrm>
            <a:off x="10410666" y="3476095"/>
            <a:ext cx="158218" cy="1512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925485E-A091-E94D-9076-89959DFF1CC9}"/>
              </a:ext>
            </a:extLst>
          </p:cNvPr>
          <p:cNvSpPr/>
          <p:nvPr/>
        </p:nvSpPr>
        <p:spPr>
          <a:xfrm>
            <a:off x="10568884" y="3476095"/>
            <a:ext cx="158218" cy="1512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8A3657D-D831-744A-8FD8-1ADFF4D94627}"/>
              </a:ext>
            </a:extLst>
          </p:cNvPr>
          <p:cNvSpPr/>
          <p:nvPr/>
        </p:nvSpPr>
        <p:spPr>
          <a:xfrm>
            <a:off x="10734424" y="3477206"/>
            <a:ext cx="158218" cy="1512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86C6F813-CA38-1F4F-8230-972D00529905}"/>
              </a:ext>
            </a:extLst>
          </p:cNvPr>
          <p:cNvSpPr/>
          <p:nvPr/>
        </p:nvSpPr>
        <p:spPr>
          <a:xfrm>
            <a:off x="9905992" y="3476094"/>
            <a:ext cx="158218" cy="1512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F6976945-9D99-F04D-B416-E40C0D63EE66}"/>
              </a:ext>
            </a:extLst>
          </p:cNvPr>
          <p:cNvSpPr/>
          <p:nvPr/>
        </p:nvSpPr>
        <p:spPr>
          <a:xfrm>
            <a:off x="10076092" y="3201572"/>
            <a:ext cx="158218" cy="1512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FAAF3D36-D56D-2F4A-AF5F-C33290877199}"/>
              </a:ext>
            </a:extLst>
          </p:cNvPr>
          <p:cNvSpPr/>
          <p:nvPr/>
        </p:nvSpPr>
        <p:spPr>
          <a:xfrm>
            <a:off x="10236692" y="3201572"/>
            <a:ext cx="158218" cy="1512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E4C5C15-62B3-8F48-BF35-94C27717AB78}"/>
              </a:ext>
            </a:extLst>
          </p:cNvPr>
          <p:cNvSpPr/>
          <p:nvPr/>
        </p:nvSpPr>
        <p:spPr>
          <a:xfrm>
            <a:off x="10394910" y="3201572"/>
            <a:ext cx="158218" cy="1512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A6FE8C89-9BAD-9E4F-8076-F67D549C4496}"/>
              </a:ext>
            </a:extLst>
          </p:cNvPr>
          <p:cNvSpPr/>
          <p:nvPr/>
        </p:nvSpPr>
        <p:spPr>
          <a:xfrm>
            <a:off x="10560450" y="3202683"/>
            <a:ext cx="158218" cy="1512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A1D2FDF3-C4C0-0B4E-9944-AD3031B1C2F6}"/>
              </a:ext>
            </a:extLst>
          </p:cNvPr>
          <p:cNvSpPr/>
          <p:nvPr/>
        </p:nvSpPr>
        <p:spPr>
          <a:xfrm>
            <a:off x="10238746" y="2908869"/>
            <a:ext cx="158218" cy="1512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466D8C02-B39D-9342-A597-A47B753CDD67}"/>
              </a:ext>
            </a:extLst>
          </p:cNvPr>
          <p:cNvSpPr/>
          <p:nvPr/>
        </p:nvSpPr>
        <p:spPr>
          <a:xfrm>
            <a:off x="10399346" y="2908869"/>
            <a:ext cx="158218" cy="1512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E4E352A7-2DB4-0C48-8574-46BD96EB0DA0}"/>
              </a:ext>
            </a:extLst>
          </p:cNvPr>
          <p:cNvSpPr/>
          <p:nvPr/>
        </p:nvSpPr>
        <p:spPr>
          <a:xfrm>
            <a:off x="10629248" y="2613128"/>
            <a:ext cx="158218" cy="1512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037BA534-1ECE-C84D-A9D5-02FC115B9124}"/>
              </a:ext>
            </a:extLst>
          </p:cNvPr>
          <p:cNvSpPr/>
          <p:nvPr/>
        </p:nvSpPr>
        <p:spPr>
          <a:xfrm>
            <a:off x="10780704" y="2613128"/>
            <a:ext cx="158218" cy="1512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304FD382-EAFE-274A-BD01-5DE0959ECC85}"/>
              </a:ext>
            </a:extLst>
          </p:cNvPr>
          <p:cNvSpPr/>
          <p:nvPr/>
        </p:nvSpPr>
        <p:spPr>
          <a:xfrm>
            <a:off x="10929778" y="2613128"/>
            <a:ext cx="158218" cy="1512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843A5DFD-1C97-4046-9255-8F39711F708E}"/>
              </a:ext>
            </a:extLst>
          </p:cNvPr>
          <p:cNvSpPr/>
          <p:nvPr/>
        </p:nvSpPr>
        <p:spPr>
          <a:xfrm>
            <a:off x="11092621" y="2613128"/>
            <a:ext cx="158218" cy="15128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D1FAA5F0-CAB6-BB4D-8F60-81430A5AF55A}"/>
              </a:ext>
            </a:extLst>
          </p:cNvPr>
          <p:cNvSpPr txBox="1"/>
          <p:nvPr/>
        </p:nvSpPr>
        <p:spPr>
          <a:xfrm>
            <a:off x="9529943" y="2515293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XXXXXXXX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DC744AD8-69FD-C24E-8694-44234C29E03A}"/>
              </a:ext>
            </a:extLst>
          </p:cNvPr>
          <p:cNvCxnSpPr>
            <a:cxnSpLocks/>
          </p:cNvCxnSpPr>
          <p:nvPr/>
        </p:nvCxnSpPr>
        <p:spPr>
          <a:xfrm flipV="1">
            <a:off x="10157752" y="2764417"/>
            <a:ext cx="0" cy="431486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C39F1506-FE1A-5048-8656-D06A6EF60F9F}"/>
              </a:ext>
            </a:extLst>
          </p:cNvPr>
          <p:cNvCxnSpPr>
            <a:cxnSpLocks/>
          </p:cNvCxnSpPr>
          <p:nvPr/>
        </p:nvCxnSpPr>
        <p:spPr>
          <a:xfrm flipV="1">
            <a:off x="9985101" y="2764417"/>
            <a:ext cx="0" cy="711677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FE6D638-AED0-7F4B-99F1-DABAFD63DFA1}"/>
              </a:ext>
            </a:extLst>
          </p:cNvPr>
          <p:cNvSpPr txBox="1"/>
          <p:nvPr/>
        </p:nvSpPr>
        <p:spPr>
          <a:xfrm>
            <a:off x="9845503" y="292799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AA48359-DF1B-B849-A317-B7F018A2A0B1}"/>
              </a:ext>
            </a:extLst>
          </p:cNvPr>
          <p:cNvSpPr txBox="1"/>
          <p:nvPr/>
        </p:nvSpPr>
        <p:spPr>
          <a:xfrm>
            <a:off x="10025533" y="283327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CFA8370-4A10-A54B-87C3-2138CC0CBECF}"/>
              </a:ext>
            </a:extLst>
          </p:cNvPr>
          <p:cNvSpPr txBox="1"/>
          <p:nvPr/>
        </p:nvSpPr>
        <p:spPr>
          <a:xfrm>
            <a:off x="6621512" y="5229800"/>
            <a:ext cx="90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Protons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FE583D3D-74F5-4540-9064-37210AC73859}"/>
              </a:ext>
            </a:extLst>
          </p:cNvPr>
          <p:cNvSpPr txBox="1"/>
          <p:nvPr/>
        </p:nvSpPr>
        <p:spPr>
          <a:xfrm>
            <a:off x="9871988" y="5238140"/>
            <a:ext cx="10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Neutrons</a:t>
            </a:r>
          </a:p>
        </p:txBody>
      </p:sp>
    </p:spTree>
    <p:extLst>
      <p:ext uri="{BB962C8B-B14F-4D97-AF65-F5344CB8AC3E}">
        <p14:creationId xmlns:p14="http://schemas.microsoft.com/office/powerpoint/2010/main" val="3373844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E2DBB-6FC8-4777-9D65-94D095C3C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Perspectives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A0375E-4752-4FCB-A473-0ACA4DFB7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14856" y="1397699"/>
            <a:ext cx="5183188" cy="823912"/>
          </a:xfrm>
        </p:spPr>
        <p:txBody>
          <a:bodyPr/>
          <a:lstStyle/>
          <a:p>
            <a:r>
              <a:rPr lang="en-AU" dirty="0"/>
              <a:t>Beyond mean-field techniques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507BCF2-E080-7742-B4C7-65F5BC7AA92D}"/>
              </a:ext>
            </a:extLst>
          </p:cNvPr>
          <p:cNvSpPr/>
          <p:nvPr/>
        </p:nvSpPr>
        <p:spPr>
          <a:xfrm rot="19550453">
            <a:off x="5925313" y="2592585"/>
            <a:ext cx="3639312" cy="1672831"/>
          </a:xfrm>
          <a:prstGeom prst="ellipse">
            <a:avLst/>
          </a:prstGeom>
          <a:solidFill>
            <a:schemeClr val="accent6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BEFFB1F-60E7-FA40-8C97-F85A2ADC3BA4}"/>
              </a:ext>
            </a:extLst>
          </p:cNvPr>
          <p:cNvSpPr/>
          <p:nvPr/>
        </p:nvSpPr>
        <p:spPr>
          <a:xfrm>
            <a:off x="6600564" y="3861130"/>
            <a:ext cx="158218" cy="151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262EA62-BB5B-BF46-ADE1-D19055815731}"/>
              </a:ext>
            </a:extLst>
          </p:cNvPr>
          <p:cNvSpPr/>
          <p:nvPr/>
        </p:nvSpPr>
        <p:spPr>
          <a:xfrm>
            <a:off x="7586751" y="2724759"/>
            <a:ext cx="158218" cy="151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9C61CDF-4F7E-D148-88F9-CE85B96BCB00}"/>
              </a:ext>
            </a:extLst>
          </p:cNvPr>
          <p:cNvSpPr/>
          <p:nvPr/>
        </p:nvSpPr>
        <p:spPr>
          <a:xfrm>
            <a:off x="9060188" y="2649114"/>
            <a:ext cx="158218" cy="151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BE1AB38-8173-1D4C-92B7-65EC61F3B0B0}"/>
              </a:ext>
            </a:extLst>
          </p:cNvPr>
          <p:cNvSpPr/>
          <p:nvPr/>
        </p:nvSpPr>
        <p:spPr>
          <a:xfrm>
            <a:off x="8558252" y="2800403"/>
            <a:ext cx="158218" cy="1512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7440B61-4DFB-214C-9E52-225DC35C1FD0}"/>
              </a:ext>
            </a:extLst>
          </p:cNvPr>
          <p:cNvSpPr/>
          <p:nvPr/>
        </p:nvSpPr>
        <p:spPr>
          <a:xfrm>
            <a:off x="6869272" y="3387618"/>
            <a:ext cx="158218" cy="151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B03E6FE-6DF1-9A45-BED9-73389DD97FE8}"/>
              </a:ext>
            </a:extLst>
          </p:cNvPr>
          <p:cNvSpPr/>
          <p:nvPr/>
        </p:nvSpPr>
        <p:spPr>
          <a:xfrm>
            <a:off x="7990373" y="2616712"/>
            <a:ext cx="158218" cy="1512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A4873A3-AA39-A045-B234-99D6CCD2AB97}"/>
              </a:ext>
            </a:extLst>
          </p:cNvPr>
          <p:cNvSpPr/>
          <p:nvPr/>
        </p:nvSpPr>
        <p:spPr>
          <a:xfrm>
            <a:off x="8604892" y="2362231"/>
            <a:ext cx="158218" cy="151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E9E5461-A75E-1449-B20F-05594350B4DA}"/>
              </a:ext>
            </a:extLst>
          </p:cNvPr>
          <p:cNvSpPr/>
          <p:nvPr/>
        </p:nvSpPr>
        <p:spPr>
          <a:xfrm>
            <a:off x="8763110" y="3236329"/>
            <a:ext cx="158218" cy="151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05296AE-E793-2144-A039-FD3E168C6244}"/>
              </a:ext>
            </a:extLst>
          </p:cNvPr>
          <p:cNvSpPr/>
          <p:nvPr/>
        </p:nvSpPr>
        <p:spPr>
          <a:xfrm>
            <a:off x="6408311" y="4377485"/>
            <a:ext cx="158218" cy="151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87ACFFB-0B33-B54B-B627-7274756D8FF0}"/>
              </a:ext>
            </a:extLst>
          </p:cNvPr>
          <p:cNvSpPr/>
          <p:nvPr/>
        </p:nvSpPr>
        <p:spPr>
          <a:xfrm>
            <a:off x="7740270" y="3104661"/>
            <a:ext cx="158218" cy="151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50697B3-11D2-3A4F-AAF0-986E73BF7639}"/>
              </a:ext>
            </a:extLst>
          </p:cNvPr>
          <p:cNvSpPr/>
          <p:nvPr/>
        </p:nvSpPr>
        <p:spPr>
          <a:xfrm>
            <a:off x="7438639" y="4044024"/>
            <a:ext cx="158218" cy="151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31CF094-0D7D-1641-863B-3F37C7CDA25C}"/>
              </a:ext>
            </a:extLst>
          </p:cNvPr>
          <p:cNvSpPr/>
          <p:nvPr/>
        </p:nvSpPr>
        <p:spPr>
          <a:xfrm>
            <a:off x="8224637" y="3448823"/>
            <a:ext cx="158218" cy="151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317B6AE-D686-3F4B-B500-4E67CC55392B}"/>
              </a:ext>
            </a:extLst>
          </p:cNvPr>
          <p:cNvSpPr/>
          <p:nvPr/>
        </p:nvSpPr>
        <p:spPr>
          <a:xfrm>
            <a:off x="6845968" y="4058240"/>
            <a:ext cx="158218" cy="1512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AE076A2-B3C9-844F-ABC3-BD663FE89F57}"/>
              </a:ext>
            </a:extLst>
          </p:cNvPr>
          <p:cNvSpPr/>
          <p:nvPr/>
        </p:nvSpPr>
        <p:spPr>
          <a:xfrm>
            <a:off x="7235249" y="3149826"/>
            <a:ext cx="158218" cy="1512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DA9C48E-1059-7946-977E-C8AA86CCCA18}"/>
              </a:ext>
            </a:extLst>
          </p:cNvPr>
          <p:cNvSpPr/>
          <p:nvPr/>
        </p:nvSpPr>
        <p:spPr>
          <a:xfrm>
            <a:off x="7438639" y="3633173"/>
            <a:ext cx="158218" cy="1512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4B41F5E-8032-C043-A8C6-EFE559884E4D}"/>
              </a:ext>
            </a:extLst>
          </p:cNvPr>
          <p:cNvSpPr/>
          <p:nvPr/>
        </p:nvSpPr>
        <p:spPr>
          <a:xfrm>
            <a:off x="8007986" y="3769443"/>
            <a:ext cx="158218" cy="1512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BDC71D11-DAAA-A94E-B8CB-E004BE9C2D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91" r="48141"/>
          <a:stretch/>
        </p:blipFill>
        <p:spPr>
          <a:xfrm>
            <a:off x="6483095" y="5536698"/>
            <a:ext cx="1415393" cy="495300"/>
          </a:xfrm>
          <a:prstGeom prst="rect">
            <a:avLst/>
          </a:prstGeom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id="{696B1CE9-0DDA-9446-B3D3-BF1FA50DDB2A}"/>
              </a:ext>
            </a:extLst>
          </p:cNvPr>
          <p:cNvSpPr/>
          <p:nvPr/>
        </p:nvSpPr>
        <p:spPr>
          <a:xfrm rot="17667350">
            <a:off x="5846204" y="2626846"/>
            <a:ext cx="3639312" cy="16728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D1C5BD43-5F79-A443-BC13-42B0DC8AD1A0}"/>
              </a:ext>
            </a:extLst>
          </p:cNvPr>
          <p:cNvSpPr/>
          <p:nvPr/>
        </p:nvSpPr>
        <p:spPr>
          <a:xfrm rot="15497048">
            <a:off x="5846205" y="2621219"/>
            <a:ext cx="3639312" cy="16728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8FD719B2-907D-6B43-AD03-672A1B6EC750}"/>
              </a:ext>
            </a:extLst>
          </p:cNvPr>
          <p:cNvSpPr/>
          <p:nvPr/>
        </p:nvSpPr>
        <p:spPr>
          <a:xfrm rot="13151129">
            <a:off x="5844122" y="2621220"/>
            <a:ext cx="3639312" cy="16728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0839121-241A-8041-9F83-0437A2024D35}"/>
              </a:ext>
            </a:extLst>
          </p:cNvPr>
          <p:cNvSpPr/>
          <p:nvPr/>
        </p:nvSpPr>
        <p:spPr>
          <a:xfrm rot="10800000">
            <a:off x="5848303" y="2621219"/>
            <a:ext cx="3639312" cy="16728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06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A8078236-CE05-49E2-BA25-9BDB21E41C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3795981"/>
      </p:ext>
    </p:extLst>
  </p:cSld>
  <p:clrMapOvr>
    <a:masterClrMapping/>
  </p:clrMapOvr>
</p:sld>
</file>

<file path=ppt/theme/theme1.xml><?xml version="1.0" encoding="utf-8"?>
<a:theme xmlns:a="http://schemas.openxmlformats.org/drawingml/2006/main" name="Dark Mattter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2AC1932-4B92-4CC3-BA52-192B4B424BDE}" vid="{0E34F16C-E9CB-4F6B-B459-87550103F6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Mattter theme</Template>
  <TotalTime>1902</TotalTime>
  <Words>173</Words>
  <Application>Microsoft Macintosh PowerPoint</Application>
  <PresentationFormat>Widescreen</PresentationFormat>
  <Paragraphs>73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Montserrat Light</vt:lpstr>
      <vt:lpstr>Dark Mattter theme</vt:lpstr>
      <vt:lpstr>Effect of nuclear structure in WIMP-Nucleus elastic scattering</vt:lpstr>
      <vt:lpstr>WIMP Direct Detection</vt:lpstr>
      <vt:lpstr>Nuclear structure</vt:lpstr>
      <vt:lpstr>Nuclear response functions</vt:lpstr>
      <vt:lpstr>Nuclear response functions</vt:lpstr>
      <vt:lpstr>Perspectives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nuclear structure in WIMP-Nucleus elastic scattering</dc:title>
  <dc:creator>Cedric Simenel</dc:creator>
  <cp:lastModifiedBy>Cedric Simenel</cp:lastModifiedBy>
  <cp:revision>31</cp:revision>
  <dcterms:created xsi:type="dcterms:W3CDTF">2020-11-23T22:04:34Z</dcterms:created>
  <dcterms:modified xsi:type="dcterms:W3CDTF">2020-11-25T05:49:01Z</dcterms:modified>
</cp:coreProperties>
</file>