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91" r:id="rId5"/>
    <p:sldId id="258" r:id="rId6"/>
    <p:sldId id="294" r:id="rId7"/>
    <p:sldId id="261" r:id="rId8"/>
    <p:sldId id="303" r:id="rId9"/>
    <p:sldId id="296" r:id="rId10"/>
    <p:sldId id="302" r:id="rId11"/>
    <p:sldId id="275" r:id="rId12"/>
    <p:sldId id="271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4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9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897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630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2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39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04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96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78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95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DE44-A434-425A-9684-3746B891DFAD}" type="datetimeFigureOut">
              <a:rPr lang="en-AU" smtClean="0"/>
              <a:t>21/11/2022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B50F-9469-4BC0-A3D7-E78444E9C6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51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8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7546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/>
              <a:t>Modelling Current biased Josephson junction single photon counters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25146"/>
            <a:ext cx="9144000" cy="1655762"/>
          </a:xfrm>
        </p:spPr>
        <p:txBody>
          <a:bodyPr/>
          <a:lstStyle/>
          <a:p>
            <a:pPr algn="l"/>
            <a:r>
              <a:rPr lang="en-AU" dirty="0" smtClean="0"/>
              <a:t>Graeme Flower, Michael </a:t>
            </a:r>
            <a:r>
              <a:rPr lang="en-AU" dirty="0" err="1" smtClean="0"/>
              <a:t>Tobar</a:t>
            </a:r>
            <a:r>
              <a:rPr lang="en-AU" dirty="0" smtClean="0"/>
              <a:t>, Maxim </a:t>
            </a:r>
            <a:r>
              <a:rPr lang="en-AU" dirty="0" err="1" smtClean="0"/>
              <a:t>Goryachev</a:t>
            </a:r>
            <a:r>
              <a:rPr lang="en-AU" dirty="0" smtClean="0"/>
              <a:t>, Ben McAllister</a:t>
            </a:r>
          </a:p>
          <a:p>
            <a:pPr algn="l"/>
            <a:r>
              <a:rPr lang="en-AU" dirty="0" smtClean="0"/>
              <a:t>Theory in collaboration with Thomas </a:t>
            </a:r>
            <a:r>
              <a:rPr lang="en-AU" dirty="0" err="1" smtClean="0"/>
              <a:t>Stace</a:t>
            </a:r>
            <a:r>
              <a:rPr lang="en-AU" dirty="0" smtClean="0"/>
              <a:t> (UQ)</a:t>
            </a:r>
          </a:p>
        </p:txBody>
      </p:sp>
    </p:spTree>
    <p:extLst>
      <p:ext uri="{BB962C8B-B14F-4D97-AF65-F5344CB8AC3E}">
        <p14:creationId xmlns:p14="http://schemas.microsoft.com/office/powerpoint/2010/main" val="2508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Coupled to a source of photons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654996" y="2057399"/>
            <a:ext cx="4559262" cy="3820886"/>
            <a:chOff x="5621223" y="1690688"/>
            <a:chExt cx="5732577" cy="44543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071" y="1690688"/>
              <a:ext cx="4474722" cy="43310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061" y="4355262"/>
              <a:ext cx="2811582" cy="140266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788829" y="3739552"/>
              <a:ext cx="911225" cy="116681"/>
              <a:chOff x="4638675" y="3159919"/>
              <a:chExt cx="911225" cy="11668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4699000" y="3181350"/>
                <a:ext cx="850900" cy="95250"/>
              </a:xfrm>
              <a:custGeom>
                <a:avLst/>
                <a:gdLst>
                  <a:gd name="connsiteX0" fmla="*/ 850900 w 850900"/>
                  <a:gd name="connsiteY0" fmla="*/ 0 h 95250"/>
                  <a:gd name="connsiteX1" fmla="*/ 406400 w 850900"/>
                  <a:gd name="connsiteY1" fmla="*/ 95250 h 95250"/>
                  <a:gd name="connsiteX2" fmla="*/ 0 w 850900"/>
                  <a:gd name="connsiteY2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900" h="95250">
                    <a:moveTo>
                      <a:pt x="850900" y="0"/>
                    </a:moveTo>
                    <a:cubicBezTo>
                      <a:pt x="699558" y="47625"/>
                      <a:pt x="548217" y="95250"/>
                      <a:pt x="406400" y="95250"/>
                    </a:cubicBezTo>
                    <a:cubicBezTo>
                      <a:pt x="264583" y="95250"/>
                      <a:pt x="132291" y="47625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4638675" y="3159919"/>
                <a:ext cx="60325" cy="214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6788829" y="3007472"/>
              <a:ext cx="911225" cy="115336"/>
              <a:chOff x="4638675" y="2427839"/>
              <a:chExt cx="911225" cy="115336"/>
            </a:xfrm>
          </p:grpSpPr>
          <p:sp>
            <p:nvSpPr>
              <p:cNvPr id="24" name="Freeform 23"/>
              <p:cNvSpPr/>
              <p:nvPr/>
            </p:nvSpPr>
            <p:spPr>
              <a:xfrm rot="10800000">
                <a:off x="4699000" y="2427839"/>
                <a:ext cx="850900" cy="95250"/>
              </a:xfrm>
              <a:custGeom>
                <a:avLst/>
                <a:gdLst>
                  <a:gd name="connsiteX0" fmla="*/ 850900 w 850900"/>
                  <a:gd name="connsiteY0" fmla="*/ 0 h 95250"/>
                  <a:gd name="connsiteX1" fmla="*/ 406400 w 850900"/>
                  <a:gd name="connsiteY1" fmla="*/ 95250 h 95250"/>
                  <a:gd name="connsiteX2" fmla="*/ 0 w 850900"/>
                  <a:gd name="connsiteY2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900" h="95250">
                    <a:moveTo>
                      <a:pt x="850900" y="0"/>
                    </a:moveTo>
                    <a:cubicBezTo>
                      <a:pt x="699558" y="47625"/>
                      <a:pt x="548217" y="95250"/>
                      <a:pt x="406400" y="95250"/>
                    </a:cubicBezTo>
                    <a:cubicBezTo>
                      <a:pt x="264583" y="95250"/>
                      <a:pt x="132291" y="47625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>
                <a:off x="4638675" y="2523090"/>
                <a:ext cx="60326" cy="200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V="1">
              <a:off x="10244890" y="3246633"/>
              <a:ext cx="0" cy="3606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0289482" y="3069471"/>
              <a:ext cx="726946" cy="381950"/>
              <a:chOff x="8139328" y="2489838"/>
              <a:chExt cx="726946" cy="38195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76" r="13140"/>
              <a:stretch/>
            </p:blipFill>
            <p:spPr>
              <a:xfrm rot="19428681">
                <a:off x="8139328" y="2489838"/>
                <a:ext cx="726946" cy="278676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>
                <a:stCxn id="22" idx="1"/>
              </p:cNvCxnSpPr>
              <p:nvPr/>
            </p:nvCxnSpPr>
            <p:spPr>
              <a:xfrm flipH="1">
                <a:off x="8172450" y="2843787"/>
                <a:ext cx="37000" cy="280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5397" y="3913056"/>
              <a:ext cx="849313" cy="2116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9675" y="4107701"/>
              <a:ext cx="860757" cy="23192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9674" y="2549332"/>
              <a:ext cx="883611" cy="2258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9675" y="2773453"/>
              <a:ext cx="904841" cy="20447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21223" y="3248513"/>
              <a:ext cx="1503363" cy="3498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9283174">
              <a:off x="10341768" y="3293481"/>
              <a:ext cx="1012032" cy="2055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02583" y="5906228"/>
              <a:ext cx="1542060" cy="2196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/>
            <a:srcRect l="12362" t="9676" r="34455" b="13619"/>
            <a:stretch/>
          </p:blipFill>
          <p:spPr>
            <a:xfrm rot="5400000">
              <a:off x="8815602" y="5028174"/>
              <a:ext cx="363210" cy="139289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/>
            <a:srcRect l="12362" t="9676" r="34455" b="13619"/>
            <a:stretch/>
          </p:blipFill>
          <p:spPr>
            <a:xfrm rot="5400000">
              <a:off x="7353142" y="5308839"/>
              <a:ext cx="363210" cy="83156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39173" y="5875855"/>
              <a:ext cx="941985" cy="269138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7950" y="1900959"/>
            <a:ext cx="5700503" cy="3772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511143" y="2340429"/>
            <a:ext cx="409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Ground state, 1 photon in cavity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7511143" y="387605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Excited state, 0 photons in the cavity</a:t>
            </a:r>
            <a:endParaRPr lang="en-AU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>
            <a:off x="6890657" y="4060718"/>
            <a:ext cx="620486" cy="2823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847114" y="2590800"/>
            <a:ext cx="664029" cy="10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10300" y="6074994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Dark counts happen on time scale 300ns for this example plot, indicating dynamics are entirely due to incoming photon.</a:t>
            </a:r>
            <a:endParaRPr lang="en-AU" dirty="0"/>
          </a:p>
        </p:txBody>
      </p:sp>
      <p:sp>
        <p:nvSpPr>
          <p:cNvPr id="38" name="TextBox 37"/>
          <p:cNvSpPr txBox="1"/>
          <p:nvPr/>
        </p:nvSpPr>
        <p:spPr>
          <a:xfrm>
            <a:off x="9095014" y="5367004"/>
            <a:ext cx="144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(ns)</a:t>
            </a:r>
            <a:endParaRPr lang="en-AU" dirty="0"/>
          </a:p>
        </p:txBody>
      </p:sp>
      <p:sp>
        <p:nvSpPr>
          <p:cNvPr id="39" name="TextBox 38"/>
          <p:cNvSpPr txBox="1"/>
          <p:nvPr/>
        </p:nvSpPr>
        <p:spPr>
          <a:xfrm>
            <a:off x="2344643" y="5973366"/>
            <a:ext cx="400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Photon has left the well in ~30ns</a:t>
            </a:r>
            <a:endParaRPr lang="en-AU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732232" y="5308316"/>
            <a:ext cx="1446896" cy="729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Outlook and future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AU" dirty="0" smtClean="0"/>
              <a:t>Phenomenological model seems to be only viable model which obeys ohms law and produces physical states.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 smtClean="0"/>
              <a:t>Produces some errors in escape rates, however for short simulations (approx. &lt;1us), it reproduces expected results.</a:t>
            </a:r>
          </a:p>
          <a:p>
            <a:pPr marL="457200" lvl="1" indent="0">
              <a:buNone/>
            </a:pPr>
            <a:endParaRPr lang="en-AU" dirty="0" smtClean="0"/>
          </a:p>
          <a:p>
            <a:pPr lvl="1"/>
            <a:r>
              <a:rPr lang="en-AU" dirty="0" smtClean="0"/>
              <a:t>This indicates it should still be valid for predicting efficiency of reacting to absorption of photons (which happen on shorter time scales for useful devices).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 smtClean="0"/>
              <a:t>Next need to use the model to find optimal parameters for a real junction. Still need to use existing methods to find dark counts.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51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Extra Slides - Some past work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68" y="1757850"/>
            <a:ext cx="10467975" cy="203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668" y="4326673"/>
            <a:ext cx="7382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Three essential properties: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Complete Positivity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Translational invariance of dissipation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Detailed balance</a:t>
            </a:r>
          </a:p>
          <a:p>
            <a:endParaRPr lang="en-AU" dirty="0"/>
          </a:p>
          <a:p>
            <a:r>
              <a:rPr lang="en-AU" dirty="0" smtClean="0"/>
              <a:t>Pick Two!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90900" y="4401912"/>
            <a:ext cx="2138154" cy="639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74920" y="5242233"/>
            <a:ext cx="1318260" cy="107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037314" y="5650505"/>
            <a:ext cx="2491740" cy="601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29054" y="4025408"/>
            <a:ext cx="446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States guaranteed to have positive probabilities associated with measurements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449168" y="4835458"/>
            <a:ext cx="386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Dissipative terms in EOMs are independent of position in potential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5529054" y="6189212"/>
            <a:ext cx="446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State will eventually settle in correct thermodynamic equilibrium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01" y="5506374"/>
            <a:ext cx="22383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Translational Invariance of dissipation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64640"/>
            <a:ext cx="36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dissipater L is translationally invariant if for arbitrary operator Y: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929243"/>
            <a:ext cx="491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But what does this mean…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00878" y="3840087"/>
            <a:ext cx="2755811" cy="190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48596" y="4111648"/>
            <a:ext cx="245942" cy="2459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28778" y="4408039"/>
            <a:ext cx="422516" cy="30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79893" y="3840087"/>
            <a:ext cx="435456" cy="311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66299" y="5804215"/>
            <a:ext cx="52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Connection to quantum EOM: </a:t>
            </a:r>
            <a:r>
              <a:rPr lang="en-AU" dirty="0" err="1" smtClean="0"/>
              <a:t>Ehrenfest</a:t>
            </a:r>
            <a:r>
              <a:rPr lang="en-AU" dirty="0" smtClean="0"/>
              <a:t> Theorem</a:t>
            </a:r>
            <a:endParaRPr lang="en-A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893" y="6166486"/>
            <a:ext cx="2749769" cy="6841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254" y="6166486"/>
            <a:ext cx="2973048" cy="69884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7674655" y="3933679"/>
            <a:ext cx="2755811" cy="1904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522373" y="4205240"/>
            <a:ext cx="245942" cy="2459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402555" y="4501631"/>
            <a:ext cx="422516" cy="30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253670" y="3933679"/>
            <a:ext cx="435456" cy="311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778" y="1643127"/>
            <a:ext cx="2555948" cy="1768483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4868391" y="6515908"/>
            <a:ext cx="1078361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16942" y="3904997"/>
            <a:ext cx="74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X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3348596" y="4792520"/>
            <a:ext cx="63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9694086" y="4004307"/>
            <a:ext cx="74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</a:t>
            </a:r>
            <a:endParaRPr lang="en-AU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098" y="3449643"/>
            <a:ext cx="1046876" cy="3842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596" y="4684582"/>
            <a:ext cx="1015299" cy="2829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2683" y="3579687"/>
            <a:ext cx="1421130" cy="3552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9126" y="4684582"/>
            <a:ext cx="619322" cy="3007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1999" y="4804329"/>
            <a:ext cx="1377740" cy="4608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790" y="4710737"/>
            <a:ext cx="1539764" cy="4238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942" y="2283878"/>
            <a:ext cx="2646407" cy="5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8" grpId="0"/>
      <p:bldP spid="22" grpId="0" animBg="1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Axion</a:t>
            </a:r>
            <a:r>
              <a:rPr lang="en-AU" dirty="0" smtClean="0"/>
              <a:t> </a:t>
            </a:r>
            <a:r>
              <a:rPr lang="en-AU" dirty="0" err="1" smtClean="0"/>
              <a:t>Haloscopes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0" y="1690688"/>
            <a:ext cx="2636520" cy="4394200"/>
          </a:xfrm>
          <a:prstGeom prst="rect">
            <a:avLst/>
          </a:prstGeom>
        </p:spPr>
      </p:pic>
      <p:pic>
        <p:nvPicPr>
          <p:cNvPr id="1028" name="Picture 4" descr="Feynman diagram of axion decay into photons. a) The conversion in... |  Download Scientific Diagr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/>
          <a:stretch/>
        </p:blipFill>
        <p:spPr bwMode="auto">
          <a:xfrm>
            <a:off x="495300" y="3027525"/>
            <a:ext cx="2857500" cy="21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79131" y="5767387"/>
            <a:ext cx="3863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https://cajohare.github.io/AxionLimits/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5422814" cy="3648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6384" y="4974336"/>
            <a:ext cx="883920" cy="310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2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biased Josephson junctions</a:t>
            </a:r>
            <a:endParaRPr lang="en-AU" dirty="0"/>
          </a:p>
        </p:txBody>
      </p:sp>
      <p:pic>
        <p:nvPicPr>
          <p:cNvPr id="2050" name="Picture 2" descr="innavishik | This Condensed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98" y="2105752"/>
            <a:ext cx="3949482" cy="36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5" y="1557110"/>
            <a:ext cx="4572009" cy="15240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3420"/>
            <a:ext cx="4442460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90077" y="1614230"/>
            <a:ext cx="5732577" cy="4454305"/>
            <a:chOff x="5621223" y="1690688"/>
            <a:chExt cx="5732577" cy="44543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071" y="1690688"/>
              <a:ext cx="4474722" cy="43310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061" y="4355262"/>
              <a:ext cx="2811582" cy="140266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788829" y="3739552"/>
              <a:ext cx="911225" cy="116681"/>
              <a:chOff x="4638675" y="3159919"/>
              <a:chExt cx="911225" cy="116681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4699000" y="3181350"/>
                <a:ext cx="850900" cy="95250"/>
              </a:xfrm>
              <a:custGeom>
                <a:avLst/>
                <a:gdLst>
                  <a:gd name="connsiteX0" fmla="*/ 850900 w 850900"/>
                  <a:gd name="connsiteY0" fmla="*/ 0 h 95250"/>
                  <a:gd name="connsiteX1" fmla="*/ 406400 w 850900"/>
                  <a:gd name="connsiteY1" fmla="*/ 95250 h 95250"/>
                  <a:gd name="connsiteX2" fmla="*/ 0 w 850900"/>
                  <a:gd name="connsiteY2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900" h="95250">
                    <a:moveTo>
                      <a:pt x="850900" y="0"/>
                    </a:moveTo>
                    <a:cubicBezTo>
                      <a:pt x="699558" y="47625"/>
                      <a:pt x="548217" y="95250"/>
                      <a:pt x="406400" y="95250"/>
                    </a:cubicBezTo>
                    <a:cubicBezTo>
                      <a:pt x="264583" y="95250"/>
                      <a:pt x="132291" y="47625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4638675" y="3159919"/>
                <a:ext cx="60325" cy="214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788829" y="3007472"/>
              <a:ext cx="911225" cy="115336"/>
              <a:chOff x="4638675" y="2427839"/>
              <a:chExt cx="911225" cy="115336"/>
            </a:xfrm>
          </p:grpSpPr>
          <p:sp>
            <p:nvSpPr>
              <p:cNvPr id="23" name="Freeform 22"/>
              <p:cNvSpPr/>
              <p:nvPr/>
            </p:nvSpPr>
            <p:spPr>
              <a:xfrm rot="10800000">
                <a:off x="4699000" y="2427839"/>
                <a:ext cx="850900" cy="95250"/>
              </a:xfrm>
              <a:custGeom>
                <a:avLst/>
                <a:gdLst>
                  <a:gd name="connsiteX0" fmla="*/ 850900 w 850900"/>
                  <a:gd name="connsiteY0" fmla="*/ 0 h 95250"/>
                  <a:gd name="connsiteX1" fmla="*/ 406400 w 850900"/>
                  <a:gd name="connsiteY1" fmla="*/ 95250 h 95250"/>
                  <a:gd name="connsiteX2" fmla="*/ 0 w 850900"/>
                  <a:gd name="connsiteY2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900" h="95250">
                    <a:moveTo>
                      <a:pt x="850900" y="0"/>
                    </a:moveTo>
                    <a:cubicBezTo>
                      <a:pt x="699558" y="47625"/>
                      <a:pt x="548217" y="95250"/>
                      <a:pt x="406400" y="95250"/>
                    </a:cubicBezTo>
                    <a:cubicBezTo>
                      <a:pt x="264583" y="95250"/>
                      <a:pt x="132291" y="47625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>
                <a:off x="4638675" y="2523090"/>
                <a:ext cx="60326" cy="200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 flipV="1">
              <a:off x="10244890" y="3246633"/>
              <a:ext cx="0" cy="3606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0289482" y="3069471"/>
              <a:ext cx="726946" cy="381950"/>
              <a:chOff x="8139328" y="2489838"/>
              <a:chExt cx="726946" cy="38195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76" r="13140"/>
              <a:stretch/>
            </p:blipFill>
            <p:spPr>
              <a:xfrm rot="19428681">
                <a:off x="8139328" y="2489838"/>
                <a:ext cx="726946" cy="278676"/>
              </a:xfrm>
              <a:prstGeom prst="rect">
                <a:avLst/>
              </a:prstGeom>
            </p:spPr>
          </p:pic>
          <p:cxnSp>
            <p:nvCxnSpPr>
              <p:cNvPr id="22" name="Straight Arrow Connector 21"/>
              <p:cNvCxnSpPr>
                <a:stCxn id="21" idx="1"/>
              </p:cNvCxnSpPr>
              <p:nvPr/>
            </p:nvCxnSpPr>
            <p:spPr>
              <a:xfrm flipH="1">
                <a:off x="8172450" y="2843787"/>
                <a:ext cx="37000" cy="280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5397" y="3913056"/>
              <a:ext cx="849313" cy="2116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9675" y="4107701"/>
              <a:ext cx="860757" cy="2319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9674" y="2549332"/>
              <a:ext cx="883611" cy="2258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9675" y="2773453"/>
              <a:ext cx="904841" cy="20447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21223" y="3248513"/>
              <a:ext cx="1503363" cy="3498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9283174">
              <a:off x="10341768" y="3293481"/>
              <a:ext cx="1012032" cy="20556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302583" y="5906228"/>
              <a:ext cx="1542060" cy="2196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/>
            <a:srcRect l="12362" t="9676" r="34455" b="13619"/>
            <a:stretch/>
          </p:blipFill>
          <p:spPr>
            <a:xfrm rot="5400000">
              <a:off x="8815602" y="5028174"/>
              <a:ext cx="363210" cy="139289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/>
            <a:srcRect l="12362" t="9676" r="34455" b="13619"/>
            <a:stretch/>
          </p:blipFill>
          <p:spPr>
            <a:xfrm rot="5400000">
              <a:off x="7353142" y="5308839"/>
              <a:ext cx="363210" cy="8315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39173" y="5875855"/>
              <a:ext cx="941985" cy="269138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2149" y="6086545"/>
            <a:ext cx="5434923" cy="433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photon </a:t>
            </a:r>
            <a:r>
              <a:rPr lang="en-AU" dirty="0"/>
              <a:t>c</a:t>
            </a:r>
            <a:r>
              <a:rPr lang="en-AU" dirty="0" smtClean="0"/>
              <a:t>ounter</a:t>
            </a:r>
            <a:endParaRPr lang="en-AU" dirty="0"/>
          </a:p>
        </p:txBody>
      </p:sp>
      <p:pic>
        <p:nvPicPr>
          <p:cNvPr id="2050" name="Picture 2" descr="innavishik | This Condensed Lif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34" y="1856663"/>
            <a:ext cx="4617551" cy="42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Master </a:t>
            </a:r>
            <a:r>
              <a:rPr lang="en-AU" dirty="0"/>
              <a:t>e</a:t>
            </a:r>
            <a:r>
              <a:rPr lang="en-AU" dirty="0" smtClean="0"/>
              <a:t>quations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4" y="1629626"/>
            <a:ext cx="11043751" cy="50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phenomenological model?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08" y="2674184"/>
            <a:ext cx="4251235" cy="202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41" y="4840204"/>
            <a:ext cx="4052132" cy="437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41" y="5568381"/>
            <a:ext cx="1195597" cy="468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035" y="2265638"/>
            <a:ext cx="2834650" cy="1333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835106"/>
            <a:ext cx="508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Can we use a phenomenological model used previously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643035" y="1835106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Langevin</a:t>
            </a:r>
            <a:r>
              <a:rPr lang="en-AU" dirty="0" smtClean="0"/>
              <a:t> Equations: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035" y="5183982"/>
            <a:ext cx="2499624" cy="816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43034" y="4695061"/>
            <a:ext cx="27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Gibbs State: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28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91" y="3657718"/>
            <a:ext cx="4385332" cy="303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027" y="2182397"/>
            <a:ext cx="4345721" cy="3071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Test case: current biased RC circuit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17" y="2316652"/>
            <a:ext cx="5153025" cy="790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56" y="1813066"/>
            <a:ext cx="32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Overall Hamiltonian: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17057" y="3473052"/>
            <a:ext cx="229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Circuit diagram: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976323" y="1935261"/>
            <a:ext cx="325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Initial State:</a:t>
            </a:r>
            <a:endParaRPr lang="en-AU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908" y="5322495"/>
            <a:ext cx="2636128" cy="477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1562" y="5868203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Given some initial momentum corresponding to steady state momenta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44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033"/>
            <a:ext cx="10515600" cy="1325563"/>
          </a:xfrm>
        </p:spPr>
        <p:txBody>
          <a:bodyPr/>
          <a:lstStyle/>
          <a:p>
            <a:r>
              <a:rPr lang="en-AU" dirty="0" smtClean="0"/>
              <a:t>Test Case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41" b="51028"/>
          <a:stretch/>
        </p:blipFill>
        <p:spPr>
          <a:xfrm>
            <a:off x="187243" y="2013439"/>
            <a:ext cx="5613647" cy="393333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48298" b="1071"/>
          <a:stretch/>
        </p:blipFill>
        <p:spPr>
          <a:xfrm>
            <a:off x="6204113" y="2013439"/>
            <a:ext cx="5677303" cy="415876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t="95468" b="1071"/>
          <a:stretch/>
        </p:blipFill>
        <p:spPr>
          <a:xfrm>
            <a:off x="123587" y="5887915"/>
            <a:ext cx="5677303" cy="2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42" y="1973223"/>
            <a:ext cx="5438775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about escape rates?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3" y="2139292"/>
            <a:ext cx="5337689" cy="359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6003" y="5802485"/>
            <a:ext cx="140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φ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95451" y="3570680"/>
            <a:ext cx="66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U(</a:t>
            </a:r>
            <a:r>
              <a:rPr lang="el-GR" dirty="0" smtClean="0"/>
              <a:t>φ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648289" y="6246756"/>
            <a:ext cx="354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 bias (in units of energy)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1249732" y="4365868"/>
            <a:ext cx="133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Junction energy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735107" y="5896281"/>
            <a:ext cx="168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MQT expected rates</a:t>
            </a:r>
            <a:endParaRPr lang="en-AU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55550" y="5105400"/>
            <a:ext cx="139907" cy="79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910143" y="6012480"/>
            <a:ext cx="9461" cy="264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1080667" y="3988510"/>
            <a:ext cx="498190" cy="30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40720" y="1528903"/>
            <a:ext cx="244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Simulation results</a:t>
            </a:r>
            <a:endParaRPr lang="en-AU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304983" y="1898563"/>
            <a:ext cx="271474" cy="1135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2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22324</TotalTime>
  <Words>341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Modelling Current biased Josephson junction single photon counters</vt:lpstr>
      <vt:lpstr>Axion Haloscopes</vt:lpstr>
      <vt:lpstr>Current biased Josephson junctions</vt:lpstr>
      <vt:lpstr>The photon counter</vt:lpstr>
      <vt:lpstr>Master equations</vt:lpstr>
      <vt:lpstr>A phenomenological model?</vt:lpstr>
      <vt:lpstr>Test case: current biased RC circuit</vt:lpstr>
      <vt:lpstr>Test Case</vt:lpstr>
      <vt:lpstr>What about escape rates?</vt:lpstr>
      <vt:lpstr>Coupled to a source of photons</vt:lpstr>
      <vt:lpstr>Outlook and future work</vt:lpstr>
      <vt:lpstr>Extra Slides - Some past work</vt:lpstr>
      <vt:lpstr>Translational Invariance of dissipation</vt:lpstr>
    </vt:vector>
  </TitlesOfParts>
  <Company>University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Flower</dc:creator>
  <cp:lastModifiedBy>Graeme Flower</cp:lastModifiedBy>
  <cp:revision>125</cp:revision>
  <dcterms:created xsi:type="dcterms:W3CDTF">2021-08-17T04:55:31Z</dcterms:created>
  <dcterms:modified xsi:type="dcterms:W3CDTF">2022-11-21T01:42:13Z</dcterms:modified>
</cp:coreProperties>
</file>