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d791510f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d791510f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3a0adc08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3a0adc08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3a0adc0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3a0adc0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3a0adc0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93a0adc0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d791510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d791510f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3a0adc08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93a0adc08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93a0adc0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93a0adc0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3a0adc08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93a0adc08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d791510f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d791510f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d791510f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8d791510f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8d791510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8d791510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8d791510f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8d791510f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93a0adc08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93a0adc08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8d791510f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8d791510f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d791510f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d791510f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93a0adc08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93a0adc08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3a0adc08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3a0adc08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3a0adc0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3a0adc0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3a0adc08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3a0adc08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3a0adc08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3a0adc08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d791510f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d791510f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57550" y="4484125"/>
            <a:ext cx="76359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408525"/>
            <a:ext cx="7981950" cy="723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/>
              <a:t>Inelastic Boosted DM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65500" y="2346926"/>
            <a:ext cx="68691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Xuan-Gong Wang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The University of Adelaide</a:t>
            </a: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318994" y="3372926"/>
            <a:ext cx="574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In collaboration with Bill Loizos, and Anthony Williams</a:t>
            </a:r>
            <a:endParaRPr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EE631-96AC-165A-356A-AF8F0F1C751F}"/>
              </a:ext>
            </a:extLst>
          </p:cNvPr>
          <p:cNvSpPr txBox="1"/>
          <p:nvPr/>
        </p:nvSpPr>
        <p:spPr>
          <a:xfrm>
            <a:off x="2517591" y="4106609"/>
            <a:ext cx="410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CDMPP ECR Workshop, Geelong, Nov. 22,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0" y="581450"/>
            <a:ext cx="4848225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448775" y="3680050"/>
            <a:ext cx="465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L.B. Okun, Sov. Phys. JETP 56 (1982) 502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B. Holdom, Phys. Lett. 166B, (1986) 196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170800" y="1021300"/>
            <a:ext cx="26031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muon g-2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EWPO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DIS, Drell-Yan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rare kaon decay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parity-violation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zh-CN" sz="1600"/>
              <a:t>W-boson mass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(poster)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00" y="1971288"/>
            <a:ext cx="4589055" cy="185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3"/>
          <p:cNvCxnSpPr/>
          <p:nvPr/>
        </p:nvCxnSpPr>
        <p:spPr>
          <a:xfrm rot="10800000" flipH="1">
            <a:off x="2170950" y="1420800"/>
            <a:ext cx="201900" cy="785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3"/>
          <p:cNvCxnSpPr/>
          <p:nvPr/>
        </p:nvCxnSpPr>
        <p:spPr>
          <a:xfrm>
            <a:off x="2139000" y="3749650"/>
            <a:ext cx="265800" cy="722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1" name="Google Shape;141;p23" descr="{\color{blue} C_{i,\chi_1\chi_2}\ (i=A_D, {\color{red} Z})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050" y="1126625"/>
            <a:ext cx="2107499" cy="2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descr="{\color{blue} C^{v,{\color{red}a}}_{i,T}\ (T=e, p)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4800" y="4471750"/>
            <a:ext cx="1264725" cy="2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 descr="C_{Z,\chi_1\chi_2} = \frac{g_{12} \sin\alpha}{\sqrt{1- \epsilon^2/\cos^2\theta_W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3524" y="1027850"/>
            <a:ext cx="2119424" cy="4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9950" y="4195250"/>
            <a:ext cx="3664775" cy="5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168300" y="67325"/>
            <a:ext cx="380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FF0000"/>
                </a:solidFill>
              </a:rPr>
              <a:t>Dark Photon .vs. Minimal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50" y="219613"/>
            <a:ext cx="4482951" cy="413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216" y="219625"/>
            <a:ext cx="3197709" cy="442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700"/>
            <a:ext cx="4092925" cy="25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9125" y="2753475"/>
            <a:ext cx="5051075" cy="165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 descr="{\color{red}\chi_2 \rightarrow \chi_1 + e^+ + e^-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75" y="131775"/>
            <a:ext cx="2412226" cy="3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subTitle" idx="4294967295"/>
          </p:nvPr>
        </p:nvSpPr>
        <p:spPr>
          <a:xfrm>
            <a:off x="1604625" y="1915700"/>
            <a:ext cx="6084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2800">
                <a:solidFill>
                  <a:srgbClr val="0000FF"/>
                </a:solidFill>
              </a:rPr>
              <a:t>III. Experimental prospect</a:t>
            </a:r>
            <a:endParaRPr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7775"/>
            <a:ext cx="4515975" cy="22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99625" y="108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>
                <a:solidFill>
                  <a:srgbClr val="FF0000"/>
                </a:solidFill>
              </a:rPr>
              <a:t>IBDM: decay length</a:t>
            </a:r>
            <a:endParaRPr sz="3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925" y="467425"/>
            <a:ext cx="4412076" cy="19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571738"/>
            <a:ext cx="4290026" cy="16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9813" y="4297838"/>
            <a:ext cx="55530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258250" y="58375"/>
            <a:ext cx="303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rgbClr val="FF0000"/>
                </a:solidFill>
              </a:rPr>
              <a:t>Experimental sensitivity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975" y="692875"/>
            <a:ext cx="6336351" cy="39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152400" y="0"/>
            <a:ext cx="282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FF0000"/>
                </a:solidFill>
              </a:rPr>
              <a:t>Exclusion limits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819575" y="492600"/>
            <a:ext cx="483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Giudice, Kim, Park, Shin, Phys. Lett. B 780 (2018) 543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710650" y="795425"/>
            <a:ext cx="7180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/>
              <a:t>The experimental sensitivity is set by demanding at leas</a:t>
            </a:r>
            <a:r>
              <a:rPr lang="en-US" altLang="zh-CN" sz="1600" dirty="0"/>
              <a:t>t</a:t>
            </a:r>
            <a:r>
              <a:rPr lang="zh-CN" sz="1600" dirty="0"/>
              <a:t> </a:t>
            </a:r>
            <a:r>
              <a:rPr lang="zh-CN" sz="1600" dirty="0">
                <a:solidFill>
                  <a:srgbClr val="FF0000"/>
                </a:solidFill>
              </a:rPr>
              <a:t>2.3</a:t>
            </a:r>
            <a:r>
              <a:rPr lang="zh-CN" sz="1600" dirty="0"/>
              <a:t> events:</a:t>
            </a:r>
            <a:endParaRPr sz="1600" dirty="0"/>
          </a:p>
        </p:txBody>
      </p:sp>
      <p:pic>
        <p:nvPicPr>
          <p:cNvPr id="186" name="Google Shape;186;p29" descr="\sigma {\cal F} &gt; \frac{2.3}{A(l_{\rm lab})\ t_{\rm exp}\ N_e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853" y="1196838"/>
            <a:ext cx="1868285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500" y="1628975"/>
            <a:ext cx="3328525" cy="27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93825"/>
            <a:ext cx="3577250" cy="26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 descr="{\color{blue}g_{12} = 1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9550" y="2468300"/>
            <a:ext cx="875125" cy="2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/>
        </p:nvSpPr>
        <p:spPr>
          <a:xfrm>
            <a:off x="104775" y="118600"/>
            <a:ext cx="263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rgbClr val="FF0000"/>
                </a:solidFill>
              </a:rPr>
              <a:t>SABRE Sensitivity</a:t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100" y="886350"/>
            <a:ext cx="7136799" cy="281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2236600" y="2968550"/>
            <a:ext cx="263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FF0000"/>
                </a:solidFill>
              </a:rPr>
              <a:t>Z-boson invisible decay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" y="172200"/>
            <a:ext cx="446722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0" y="2571750"/>
            <a:ext cx="44577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2215600" y="2302450"/>
            <a:ext cx="65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FF0000"/>
                </a:solidFill>
              </a:rPr>
              <a:t>SM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5193325" y="1320125"/>
            <a:ext cx="37113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Within the dark photon framework,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We require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 descr="C^v_{Z,\nu {\bar \nu}} = C^a_{Z,\nu {\bar \nu}} = (\cos\alpha - \epsilon_W \sin\alpha) C_{{\bar Z},\nu {\bar \nu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775" y="1820025"/>
            <a:ext cx="3412399" cy="2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\Gamma_{Z\rightarrow \nu {\bar \nu}} (\epsilon) + \Gamma_{Z \rightarrow \chi_1 \chi_2}(\epsilon, g_{12}) \le 499\ {\rm MeV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2775" y="2889325"/>
            <a:ext cx="3657811" cy="2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95475" y="229825"/>
            <a:ext cx="354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0000"/>
                </a:solidFill>
              </a:rPr>
              <a:t>Outline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09825" y="1389850"/>
            <a:ext cx="51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53475" y="1315900"/>
            <a:ext cx="5679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zh-CN" sz="1800"/>
              <a:t>Boosted Dark Matter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zh-CN" sz="1800"/>
              <a:t>BDM within the dark photon framework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zh-CN" sz="1800"/>
              <a:t>Experimental prospect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zh-CN" sz="1800"/>
              <a:t>Summary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subTitle" idx="4294967295"/>
          </p:nvPr>
        </p:nvSpPr>
        <p:spPr>
          <a:xfrm>
            <a:off x="2943825" y="2046175"/>
            <a:ext cx="30315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2800">
                <a:solidFill>
                  <a:srgbClr val="0000FF"/>
                </a:solidFill>
              </a:rPr>
              <a:t>IV. Summary</a:t>
            </a:r>
            <a:endParaRPr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57000" y="105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FF0000"/>
                </a:solidFill>
              </a:rPr>
              <a:t>Summary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020" y="678475"/>
            <a:ext cx="7390054" cy="7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382" y="2782938"/>
            <a:ext cx="7325344" cy="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750" y="3715850"/>
            <a:ext cx="7390050" cy="7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6750" y="1496550"/>
            <a:ext cx="7609800" cy="10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50" y="87550"/>
            <a:ext cx="8923699" cy="49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437725" y="2013325"/>
            <a:ext cx="77379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romanUcPeriod"/>
            </a:pPr>
            <a:r>
              <a:rPr lang="zh-CN">
                <a:solidFill>
                  <a:srgbClr val="0000FF"/>
                </a:solidFill>
              </a:rPr>
              <a:t>Boosted dark matter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12075" y="201700"/>
            <a:ext cx="319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 b="1">
                <a:solidFill>
                  <a:srgbClr val="FF0000"/>
                </a:solidFill>
              </a:rPr>
              <a:t>WIMP Direct Detection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73600" y="1143000"/>
            <a:ext cx="49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pic>
        <p:nvPicPr>
          <p:cNvPr id="77" name="Google Shape;77;p16" descr="m_{\chi} \sim 100\ {\rm GeV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900" y="1185875"/>
            <a:ext cx="1916725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73600" y="1598163"/>
            <a:ext cx="293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pic>
        <p:nvPicPr>
          <p:cNvPr id="79" name="Google Shape;79;p16" descr="v \sim 10^{-3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900" y="1641038"/>
            <a:ext cx="1201697" cy="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69750" y="2210088"/>
            <a:ext cx="8404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zh-CN" sz="1900"/>
              <a:t>NREFT     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4A86E8"/>
                </a:solidFill>
              </a:rPr>
              <a:t>Anand, Fitzpatrick, Haxton, Phys. Rev. C 89, 065501 (2014)</a:t>
            </a:r>
            <a:endParaRPr sz="1600">
              <a:solidFill>
                <a:srgbClr val="4A86E8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73600" y="2972300"/>
            <a:ext cx="8067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zh-CN" sz="1900"/>
              <a:t>Annual modulation  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4A86E8"/>
                </a:solidFill>
              </a:rPr>
              <a:t>Freese, Lisanti, Savage, Rev. Mod. Phys. 85, 3495 (1986)</a:t>
            </a:r>
            <a:endParaRPr sz="1600">
              <a:solidFill>
                <a:srgbClr val="4A86E8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02025" y="3774125"/>
            <a:ext cx="5239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zh-CN" sz="1900"/>
              <a:t>Stringent constraints from null experiments</a:t>
            </a:r>
            <a:endParaRPr sz="19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993" y="0"/>
            <a:ext cx="377223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125" y="756850"/>
            <a:ext cx="3004875" cy="1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75" y="804700"/>
            <a:ext cx="5942151" cy="35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title" idx="4294967295"/>
          </p:nvPr>
        </p:nvSpPr>
        <p:spPr>
          <a:xfrm>
            <a:off x="98700" y="52825"/>
            <a:ext cx="447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Boosted dark matter (BDM)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25675" y="7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0000"/>
                </a:solidFill>
              </a:rPr>
              <a:t>BDM Detection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50" y="763975"/>
            <a:ext cx="5218176" cy="32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450" y="334500"/>
            <a:ext cx="3403250" cy="30877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2098075" y="4218575"/>
            <a:ext cx="57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Giudice, Kim, Park, Shin, Phys. Lett. B 780 (2018) 543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27813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7561"/>
            <a:ext cx="4199000" cy="403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1400" y="597087"/>
            <a:ext cx="4602925" cy="39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790275" y="108300"/>
            <a:ext cx="372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accent1"/>
                </a:solidFill>
              </a:rPr>
              <a:t>consistent with background hypothesis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9313" y="1235898"/>
            <a:ext cx="4028300" cy="28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058600" y="647700"/>
            <a:ext cx="302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21 events .vs. 16.4(2.1) background</a:t>
            </a:r>
            <a:r>
              <a:rPr lang="zh-CN"/>
              <a:t>       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289950"/>
            <a:ext cx="4441600" cy="25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199625" y="1088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940"/>
              <a:buFont typeface="Arial"/>
              <a:buNone/>
            </a:pPr>
            <a:r>
              <a:rPr lang="zh-CN" sz="2977">
                <a:solidFill>
                  <a:srgbClr val="FF0000"/>
                </a:solidFill>
              </a:rPr>
              <a:t>Theoretical Models for      - SM </a:t>
            </a:r>
            <a:endParaRPr sz="2977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0" y="1467100"/>
            <a:ext cx="3601575" cy="5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25" y="895600"/>
            <a:ext cx="29813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descr="{\color{red} \chi_1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025" y="266712"/>
            <a:ext cx="360550" cy="2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91700" y="2920250"/>
            <a:ext cx="5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rgbClr val="0000FF"/>
                </a:solidFill>
              </a:rPr>
              <a:t>Kim, Park, Shin, Phys. Rev. Lett. 119 (2017) 161801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291700" y="2468838"/>
            <a:ext cx="4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Giudice, Kim, Park, Shin, Phys. Lett. B 780 (2018) 543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7400" y="833950"/>
            <a:ext cx="3987886" cy="30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5161025" y="3960525"/>
            <a:ext cx="366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00FF"/>
                </a:solidFill>
              </a:rPr>
              <a:t>C. Ha et al. (COSINE-100), Phys. Rev. Lett. 122 (2019) 131802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ubTitle" idx="4294967295"/>
          </p:nvPr>
        </p:nvSpPr>
        <p:spPr>
          <a:xfrm>
            <a:off x="976650" y="2013300"/>
            <a:ext cx="77379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sz="2600">
                <a:solidFill>
                  <a:srgbClr val="0000FF"/>
                </a:solidFill>
              </a:rPr>
              <a:t>II. BDM within dark photon framework</a:t>
            </a:r>
            <a:endParaRPr sz="2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Macintosh PowerPoint</Application>
  <PresentationFormat>On-screen Show (16:9)</PresentationFormat>
  <Paragraphs>66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Inelastic Boosted DM</vt:lpstr>
      <vt:lpstr>PowerPoint Presentation</vt:lpstr>
      <vt:lpstr>PowerPoint Presentation</vt:lpstr>
      <vt:lpstr>PowerPoint Presentation</vt:lpstr>
      <vt:lpstr>Boosted dark matter (BDM)</vt:lpstr>
      <vt:lpstr>BDM Detection</vt:lpstr>
      <vt:lpstr>PowerPoint Presentation</vt:lpstr>
      <vt:lpstr>Theoretical Models for      - SM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IBDM: decay length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Inelastic Boosted DM</dc:title>
  <cp:lastModifiedBy>Xuan-Gong Wang</cp:lastModifiedBy>
  <cp:revision>1</cp:revision>
  <dcterms:modified xsi:type="dcterms:W3CDTF">2022-11-21T10:53:44Z</dcterms:modified>
</cp:coreProperties>
</file>