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71" r:id="rId4"/>
    <p:sldId id="272" r:id="rId5"/>
    <p:sldId id="257" r:id="rId6"/>
    <p:sldId id="258" r:id="rId7"/>
    <p:sldId id="273" r:id="rId8"/>
    <p:sldId id="274" r:id="rId9"/>
    <p:sldId id="259" r:id="rId10"/>
    <p:sldId id="260" r:id="rId11"/>
    <p:sldId id="261" r:id="rId12"/>
    <p:sldId id="262" r:id="rId13"/>
    <p:sldId id="265" r:id="rId14"/>
    <p:sldId id="267" r:id="rId15"/>
    <p:sldId id="263" r:id="rId16"/>
    <p:sldId id="276" r:id="rId17"/>
    <p:sldId id="269" r:id="rId18"/>
    <p:sldId id="275" r:id="rId19"/>
    <p:sldId id="26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3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325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9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91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2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26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2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2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64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37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5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4AC89-CC34-458B-A70D-8A66F66681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4696" y="886143"/>
            <a:ext cx="11109370" cy="1133796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AU" sz="5000" b="1" dirty="0">
                <a:latin typeface="Arial"/>
                <a:cs typeface="Arial"/>
              </a:rPr>
              <a:t>Consequence of neutron decay inside neutron stars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0F2B40-B930-4BD6-93D8-DB49952AB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8196" y="2678570"/>
            <a:ext cx="6278905" cy="11337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sz="2800" dirty="0"/>
              <a:t>Wasif Husain </a:t>
            </a:r>
            <a:endParaRPr lang="en-US" dirty="0">
              <a:cs typeface="Calibri" panose="020F0502020204030204"/>
            </a:endParaRPr>
          </a:p>
          <a:p>
            <a:r>
              <a:rPr lang="en-AU" sz="2800" dirty="0"/>
              <a:t>The University of Adelaide</a:t>
            </a:r>
            <a:endParaRPr lang="en-AU" sz="2800" dirty="0">
              <a:cs typeface="Calibri"/>
            </a:endParaRP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9E35C001-E51D-4869-93B9-41FDDA6380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96" y="4363796"/>
            <a:ext cx="3914147" cy="23981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EB97D0D-09C2-453F-A85C-7165D6541C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3393" y="4470999"/>
            <a:ext cx="5154531" cy="218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596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60288-B957-4B44-944A-0E896E04A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5400" b="1" dirty="0"/>
              <a:t>Equations to model the NS</a:t>
            </a:r>
            <a:endParaRPr lang="en-AU" sz="5400" b="1" dirty="0"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FDBD7-5DB7-4812-AC06-C990EC83D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917" y="1454931"/>
            <a:ext cx="10515600" cy="13255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sz="2200" dirty="0"/>
              <a:t>Equation of state for nuclear matter (nucleons only)</a:t>
            </a:r>
            <a:endParaRPr lang="en-AU" sz="2200" dirty="0">
              <a:ea typeface="+mn-lt"/>
              <a:cs typeface="+mn-lt"/>
            </a:endParaRPr>
          </a:p>
          <a:p>
            <a:r>
              <a:rPr lang="en-AU" sz="2200" dirty="0"/>
              <a:t>Equation of state for DM</a:t>
            </a:r>
            <a:endParaRPr lang="en-AU" sz="2200" dirty="0">
              <a:ea typeface="+mn-lt"/>
              <a:cs typeface="+mn-lt"/>
            </a:endParaRPr>
          </a:p>
          <a:p>
            <a:r>
              <a:rPr lang="en-AU" sz="2200" dirty="0"/>
              <a:t>Structural equations: Two fluid TOV equation.</a:t>
            </a:r>
            <a:endParaRPr lang="en-AU" sz="2200" dirty="0">
              <a:cs typeface="Calibri"/>
            </a:endParaRPr>
          </a:p>
          <a:p>
            <a:pPr marL="0" indent="0">
              <a:buNone/>
            </a:pPr>
            <a:endParaRPr lang="en-AU" sz="2200" dirty="0"/>
          </a:p>
          <a:p>
            <a:pPr marL="0" indent="0">
              <a:buNone/>
            </a:pPr>
            <a:endParaRPr lang="en-AU" sz="2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D518D3-C611-4A10-AD09-2CDFB197F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244" y="2878302"/>
            <a:ext cx="7476916" cy="390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161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E6B5C-F55B-47B2-A99C-791FDC644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Consequences of neutron decay into DM</a:t>
            </a:r>
            <a:endParaRPr lang="en-AU" b="1" dirty="0"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1133D-EB1B-4ACD-A480-384252076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267" y="1442969"/>
            <a:ext cx="2916390" cy="1139654"/>
          </a:xfrm>
        </p:spPr>
        <p:txBody>
          <a:bodyPr anchor="ctr">
            <a:normAutofit/>
          </a:bodyPr>
          <a:lstStyle/>
          <a:p>
            <a:r>
              <a:rPr lang="en-AU" sz="2200" b="1" dirty="0"/>
              <a:t>Mass vs Radius</a:t>
            </a:r>
            <a:endParaRPr lang="en-AU" sz="2200" b="1" dirty="0">
              <a:ea typeface="Calibri"/>
              <a:cs typeface="Calibri"/>
            </a:endParaRPr>
          </a:p>
          <a:p>
            <a:endParaRPr lang="en-AU" sz="2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6525BE-9AB0-45A3-A3D5-5DB1405FC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1874" y="1436644"/>
            <a:ext cx="8342761" cy="522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9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662CB-F08B-45D6-828F-A9762BBD0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Consequences of neutron decay into DM</a:t>
            </a:r>
            <a:endParaRPr lang="en-AU" b="1" dirty="0"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4291E-FB9A-4A41-9F87-3690463F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629876"/>
            <a:ext cx="3280586" cy="1139654"/>
          </a:xfrm>
        </p:spPr>
        <p:txBody>
          <a:bodyPr anchor="ctr">
            <a:normAutofit/>
          </a:bodyPr>
          <a:lstStyle/>
          <a:p>
            <a:r>
              <a:rPr lang="en-AU" sz="2200" b="1" dirty="0"/>
              <a:t>Mass vs Tidal deformability</a:t>
            </a:r>
            <a:endParaRPr lang="en-AU" sz="2200" b="1" dirty="0">
              <a:ea typeface="Calibri"/>
              <a:cs typeface="Calibri"/>
            </a:endParaRPr>
          </a:p>
        </p:txBody>
      </p:sp>
      <p:pic>
        <p:nvPicPr>
          <p:cNvPr id="4" name="Picture 4" descr="Graphical user interface, diagram, histogram&#10;&#10;Description automatically generated">
            <a:extLst>
              <a:ext uri="{FF2B5EF4-FFF2-40B4-BE49-F238E27FC236}">
                <a16:creationId xmlns:a16="http://schemas.microsoft.com/office/drawing/2014/main" id="{7404D3CC-5B41-209F-C1A3-F49E31B2D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9760" y="1586951"/>
            <a:ext cx="8709802" cy="503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677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2B685-633E-40C4-8447-DB7D6C577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Consequences of neutron decay into DM</a:t>
            </a:r>
            <a:endParaRPr lang="en-AU" b="1" dirty="0">
              <a:ea typeface="Calibri Light"/>
              <a:cs typeface="Calibri Light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34FC361-F0D5-417C-931D-1375B4D41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9" y="1859914"/>
            <a:ext cx="2943093" cy="1499088"/>
          </a:xfrm>
        </p:spPr>
        <p:txBody>
          <a:bodyPr anchor="ctr">
            <a:normAutofit/>
          </a:bodyPr>
          <a:lstStyle/>
          <a:p>
            <a:r>
              <a:rPr lang="en-AU" sz="2400" b="1" dirty="0"/>
              <a:t>Baryons population vs DM self-interaction</a:t>
            </a:r>
            <a:endParaRPr lang="en-AU" sz="2400" b="1" dirty="0">
              <a:ea typeface="Calibri"/>
              <a:cs typeface="Calibri"/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7F69E116-39C1-42C7-81AE-15D7C9CB4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065" y="1697648"/>
            <a:ext cx="8336744" cy="516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072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2B685-633E-40C4-8447-DB7D6C577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Consequences of neutron decay into DM</a:t>
            </a:r>
            <a:endParaRPr lang="en-AU" b="1" dirty="0">
              <a:ea typeface="Calibri Light"/>
              <a:cs typeface="Calibri Light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34FC361-F0D5-417C-931D-1375B4D41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381" y="1831159"/>
            <a:ext cx="2431392" cy="1671616"/>
          </a:xfrm>
        </p:spPr>
        <p:txBody>
          <a:bodyPr anchor="ctr">
            <a:normAutofit/>
          </a:bodyPr>
          <a:lstStyle/>
          <a:p>
            <a:r>
              <a:rPr lang="en-US" sz="2200" b="1" dirty="0"/>
              <a:t>Number of baryons vs DM self-interaction with fixed NS mass.</a:t>
            </a:r>
            <a:endParaRPr lang="en-US" sz="2200" b="1" dirty="0">
              <a:ea typeface="Calibri"/>
              <a:cs typeface="Calibri"/>
            </a:endParaRPr>
          </a:p>
        </p:txBody>
      </p:sp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2E2221C-B4EB-4D6A-8E18-F79A58BB2E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717" y="1451022"/>
            <a:ext cx="9140283" cy="50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865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2B685-633E-40C4-8447-DB7D6C577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Consequences of neutron decay into DM</a:t>
            </a:r>
            <a:endParaRPr lang="en-AU" b="1" dirty="0">
              <a:ea typeface="Calibri Light"/>
              <a:cs typeface="Calibri Light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34FC361-F0D5-417C-931D-1375B4D41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9" y="2061197"/>
            <a:ext cx="2858734" cy="1815390"/>
          </a:xfrm>
        </p:spPr>
        <p:txBody>
          <a:bodyPr anchor="ctr">
            <a:normAutofit/>
          </a:bodyPr>
          <a:lstStyle/>
          <a:p>
            <a:r>
              <a:rPr lang="en-US" sz="2200" b="1" dirty="0"/>
              <a:t>Mass vs DM self-interaction with fixed total number of baryons.</a:t>
            </a:r>
            <a:endParaRPr lang="en-US" sz="2200" b="1" dirty="0">
              <a:ea typeface="Calibri"/>
              <a:cs typeface="Calibri"/>
            </a:endParaRPr>
          </a:p>
        </p:txBody>
      </p:sp>
      <p:pic>
        <p:nvPicPr>
          <p:cNvPr id="5" name="Content Placeholder 4" descr="A picture containing chart&#10;&#10;Description automatically generated">
            <a:extLst>
              <a:ext uri="{FF2B5EF4-FFF2-40B4-BE49-F238E27FC236}">
                <a16:creationId xmlns:a16="http://schemas.microsoft.com/office/drawing/2014/main" id="{DCBDB983-AD0F-4F35-B3E7-20DA9AF8A5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" r="1637" b="-3"/>
          <a:stretch/>
        </p:blipFill>
        <p:spPr>
          <a:xfrm>
            <a:off x="3426064" y="1611383"/>
            <a:ext cx="8500893" cy="524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961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E060B-041F-6591-B41F-EF8B70607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ea typeface="+mj-lt"/>
                <a:cs typeface="+mj-lt"/>
              </a:rPr>
              <a:t>Consequences of neutron decay into DM</a:t>
            </a:r>
            <a:endParaRPr lang="en-US" dirty="0">
              <a:ea typeface="+mj-lt"/>
              <a:cs typeface="+mj-lt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C04B3-C0B1-F779-4165-DE67703E8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804" y="1322418"/>
            <a:ext cx="352820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ea typeface="+mn-lt"/>
                <a:cs typeface="+mn-lt"/>
              </a:rPr>
              <a:t>Mass of NS before and after the decay vs Number of baryons</a:t>
            </a:r>
            <a:endParaRPr lang="en-US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30D555-8BD6-CF42-D102-ADE468207D7C}"/>
              </a:ext>
            </a:extLst>
          </p:cNvPr>
          <p:cNvSpPr>
            <a:spLocks noGrp="1"/>
          </p:cNvSpPr>
          <p:nvPr/>
        </p:nvSpPr>
        <p:spPr>
          <a:xfrm>
            <a:off x="645314" y="1697621"/>
            <a:ext cx="4818888" cy="19951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cs typeface="Calibri"/>
            </a:endParaRPr>
          </a:p>
        </p:txBody>
      </p:sp>
      <p:pic>
        <p:nvPicPr>
          <p:cNvPr id="5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CF3F62A4-5A7B-DE2E-3EB1-577151716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022" y="1036032"/>
            <a:ext cx="8034067" cy="549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082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2B685-633E-40C4-8447-DB7D6C577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Possible signal of neutron decay into DM</a:t>
            </a:r>
            <a:endParaRPr lang="en-AU" b="1" dirty="0">
              <a:ea typeface="Calibri Light"/>
              <a:cs typeface="Calibri Light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34FC361-F0D5-417C-931D-1375B4D41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716140"/>
            <a:ext cx="10512551" cy="1338540"/>
          </a:xfrm>
        </p:spPr>
        <p:txBody>
          <a:bodyPr anchor="ctr">
            <a:normAutofit/>
          </a:bodyPr>
          <a:lstStyle/>
          <a:p>
            <a:r>
              <a:rPr lang="en-US" sz="2200" dirty="0"/>
              <a:t>Assuming some of the energy is emitted as boson.</a:t>
            </a:r>
          </a:p>
          <a:p>
            <a:r>
              <a:rPr lang="en-US" sz="2200" dirty="0"/>
              <a:t>Neutron star must heat up, either nuclear matter or DM. </a:t>
            </a:r>
          </a:p>
          <a:p>
            <a:r>
              <a:rPr lang="en-US" sz="2200" dirty="0"/>
              <a:t>Heating and change of spin. </a:t>
            </a:r>
            <a:endParaRPr lang="en-US" sz="2200" dirty="0">
              <a:cs typeface="Calibri"/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04C7ABF-1752-485B-A16E-9008F6C14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686" y="4547794"/>
            <a:ext cx="11352628" cy="17443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FF7F61-EA7E-4954-B3E9-E365E604F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686" y="3205797"/>
            <a:ext cx="11352627" cy="133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36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F251C8-BFB1-ABD5-9A76-D49B7E92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ea typeface="Calibri Light"/>
                <a:cs typeface="Calibri Light"/>
              </a:rPr>
              <a:t>Signal of neutrons decay into DM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B9893-901E-F847-9DC6-57D5EBD1D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2481"/>
            <a:ext cx="10723418" cy="28281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n-US" sz="2200" dirty="0">
                <a:ea typeface="Calibri"/>
                <a:cs typeface="Calibri"/>
              </a:rPr>
              <a:t>If neutrons decay into dark matter than dark matter must be strongly self-interacting, with self-interaction must be at least 26 fm</a:t>
            </a:r>
            <a:r>
              <a:rPr lang="en-US" sz="2200" baseline="30000" dirty="0">
                <a:ea typeface="Calibri"/>
                <a:cs typeface="Calibri"/>
              </a:rPr>
              <a:t>2</a:t>
            </a:r>
            <a:r>
              <a:rPr lang="en-US" sz="2200" dirty="0">
                <a:ea typeface="Calibri"/>
                <a:cs typeface="Calibri"/>
              </a:rPr>
              <a:t>.</a:t>
            </a:r>
          </a:p>
          <a:p>
            <a:pPr algn="just"/>
            <a:endParaRPr lang="en-US" sz="2200" dirty="0">
              <a:ea typeface="Calibri"/>
              <a:cs typeface="Calibri"/>
            </a:endParaRPr>
          </a:p>
          <a:p>
            <a:pPr algn="just"/>
            <a:r>
              <a:rPr lang="en-US" sz="2200" dirty="0">
                <a:ea typeface="Calibri"/>
                <a:cs typeface="Calibri"/>
              </a:rPr>
              <a:t>The decay must reduce the radius of neutron star and there must be a change in the spin of neutron star. </a:t>
            </a:r>
          </a:p>
          <a:p>
            <a:pPr algn="just"/>
            <a:endParaRPr lang="en-US" sz="2200" dirty="0">
              <a:ea typeface="Calibri"/>
              <a:cs typeface="Calibri"/>
            </a:endParaRPr>
          </a:p>
          <a:p>
            <a:pPr algn="just"/>
            <a:r>
              <a:rPr lang="en-US" sz="2200" dirty="0">
                <a:ea typeface="Calibri"/>
                <a:cs typeface="Calibri"/>
              </a:rPr>
              <a:t>Due to decay the neutron star must heat up either the nuclear matter or the dark matter. </a:t>
            </a:r>
          </a:p>
        </p:txBody>
      </p:sp>
    </p:spTree>
    <p:extLst>
      <p:ext uri="{BB962C8B-B14F-4D97-AF65-F5344CB8AC3E}">
        <p14:creationId xmlns:p14="http://schemas.microsoft.com/office/powerpoint/2010/main" val="1237760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2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BF0D73-4B44-4CC6-A9CF-283817D52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AU" sz="5400" b="1"/>
              <a:t>Thank you </a:t>
            </a:r>
            <a:endParaRPr lang="en-AU" sz="5400" b="1">
              <a:ea typeface="Calibri Light"/>
              <a:cs typeface="Calibri Light"/>
            </a:endParaRP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8F7652B-1DDE-40D7-9CDB-96FDC238E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AU" sz="2200"/>
              <a:t>Any Questions!</a:t>
            </a:r>
          </a:p>
        </p:txBody>
      </p:sp>
      <p:pic>
        <p:nvPicPr>
          <p:cNvPr id="17" name="Picture 8" descr="Wood human figure">
            <a:extLst>
              <a:ext uri="{FF2B5EF4-FFF2-40B4-BE49-F238E27FC236}">
                <a16:creationId xmlns:a16="http://schemas.microsoft.com/office/drawing/2014/main" id="{47E61290-9ABB-AA0E-1B18-5168EAD69F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145" b="-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39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33548-709F-9403-8FD4-87E052AD9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Calibri Light"/>
              </a:rPr>
              <a:t>Neutrons lifetime</a:t>
            </a:r>
            <a:endParaRPr lang="en-US" b="1" dirty="0"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86778-169A-2441-EC38-D9841255E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6229"/>
            <a:ext cx="10515600" cy="80013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just"/>
            <a:r>
              <a:rPr lang="en-US" dirty="0">
                <a:cs typeface="Calibri"/>
              </a:rPr>
              <a:t>Neutrons decay shows different lifetimes when measured using different methods.</a:t>
            </a:r>
          </a:p>
          <a:p>
            <a:endParaRPr lang="en-US" dirty="0">
              <a:cs typeface="Calibri"/>
            </a:endParaRPr>
          </a:p>
        </p:txBody>
      </p:sp>
      <p:pic>
        <p:nvPicPr>
          <p:cNvPr id="5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F7E7C40-04EE-4E27-66B4-C5E69D636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731" y="2968486"/>
            <a:ext cx="8494644" cy="368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070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FD2FE-0F26-6C2A-8F9D-4A9D994E3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Calibri Light"/>
                <a:cs typeface="Calibri Light"/>
              </a:rPr>
              <a:t>Bottle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C5328-BEE5-BA31-9E08-A6A9C633F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3701"/>
            <a:ext cx="10515600" cy="9439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n-US" dirty="0">
                <a:cs typeface="Calibri"/>
              </a:rPr>
              <a:t>The lifetime of neutron in a bottle is measured by counting the number of neutron remains after a while. Lifetime = </a:t>
            </a:r>
            <a:r>
              <a:rPr lang="en-AU" dirty="0">
                <a:cs typeface="Calibri"/>
              </a:rPr>
              <a:t>879.6±0.6 sec</a:t>
            </a:r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5" name="Picture 5" descr="A picture containing arrow&#10;&#10;Description automatically generated">
            <a:extLst>
              <a:ext uri="{FF2B5EF4-FFF2-40B4-BE49-F238E27FC236}">
                <a16:creationId xmlns:a16="http://schemas.microsoft.com/office/drawing/2014/main" id="{ADF97CDF-9A8C-B21D-D478-02F6159EA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782" y="2676939"/>
            <a:ext cx="8746435" cy="398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885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73B46-E188-68DB-DD5F-103B6B56D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31" y="206974"/>
            <a:ext cx="11004429" cy="1124280"/>
          </a:xfrm>
        </p:spPr>
        <p:txBody>
          <a:bodyPr/>
          <a:lstStyle/>
          <a:p>
            <a:r>
              <a:rPr lang="en-US" b="1" dirty="0">
                <a:ea typeface="+mj-lt"/>
                <a:cs typeface="+mj-lt"/>
              </a:rPr>
              <a:t>Beam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F73E2-FD85-9A83-C699-7D9F1D6DE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7436"/>
            <a:ext cx="10515600" cy="8720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n-US" dirty="0">
                <a:cs typeface="Calibri"/>
              </a:rPr>
              <a:t>The lifetime of neutron in a beam method is measured by counting the number of proton produced. Lifetime = </a:t>
            </a:r>
            <a:r>
              <a:rPr lang="en-AU" dirty="0">
                <a:cs typeface="Calibri"/>
              </a:rPr>
              <a:t>887.9±0.5 sec</a:t>
            </a:r>
            <a:endParaRPr lang="en-US" dirty="0">
              <a:ea typeface="Calibri"/>
              <a:cs typeface="Calibri"/>
            </a:endParaRPr>
          </a:p>
        </p:txBody>
      </p:sp>
      <p:pic>
        <p:nvPicPr>
          <p:cNvPr id="4" name="Picture 4" descr="Chart, sunburst chart&#10;&#10;Description automatically generated">
            <a:extLst>
              <a:ext uri="{FF2B5EF4-FFF2-40B4-BE49-F238E27FC236}">
                <a16:creationId xmlns:a16="http://schemas.microsoft.com/office/drawing/2014/main" id="{9EDF8FFD-98D3-3D8E-AEE9-70E86FE0B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427" y="2620686"/>
            <a:ext cx="8441635" cy="403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718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80F9C-41FC-4710-B98E-3C20E4961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266933"/>
          </a:xfrm>
        </p:spPr>
        <p:txBody>
          <a:bodyPr anchor="ctr">
            <a:normAutofit fontScale="90000"/>
          </a:bodyPr>
          <a:lstStyle/>
          <a:p>
            <a:r>
              <a:rPr lang="en-AU" sz="4800" b="1" dirty="0"/>
              <a:t>Neutrons decay puzzle: Difference in lifetime</a:t>
            </a:r>
            <a:endParaRPr lang="en-AU" sz="4800" b="1" dirty="0">
              <a:ea typeface="Calibri Light"/>
              <a:cs typeface="Calibri Light"/>
            </a:endParaRP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F693248A-6969-92DB-2FEA-E92494AB0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955" y="207004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dirty="0">
                <a:ea typeface="+mn-lt"/>
                <a:cs typeface="+mn-lt"/>
              </a:rPr>
              <a:t>The lifetime of neutron in beam method: 887.9±0.5 sec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dirty="0">
                <a:ea typeface="+mn-lt"/>
                <a:cs typeface="+mn-lt"/>
              </a:rPr>
              <a:t>The lifetime of neutron in bottle method: 879.6±0.6 sec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dirty="0">
                <a:ea typeface="Calibri"/>
                <a:cs typeface="Calibri"/>
              </a:rPr>
              <a:t>The difference between the two methods always remain about 8 sec.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dirty="0">
                <a:ea typeface="Calibri"/>
                <a:cs typeface="Calibri"/>
              </a:rPr>
              <a:t>May be neutrons have other decay channel?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4370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D79F7-439C-41CA-AEFE-CC95D015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Neutrons dark decay </a:t>
            </a:r>
            <a:endParaRPr lang="en-AU" b="1" dirty="0"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4D8AE-92DC-47B6-9C19-6C60581CC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>
                <a:latin typeface="Arial"/>
                <a:cs typeface="Arial"/>
              </a:rPr>
              <a:t>Fornal and Grinstein hypothesis: Neutrons decay into dark matter and a boson. </a:t>
            </a:r>
          </a:p>
          <a:p>
            <a:endParaRPr lang="en-AU" dirty="0">
              <a:latin typeface="Arial"/>
              <a:cs typeface="Arial"/>
            </a:endParaRPr>
          </a:p>
          <a:p>
            <a:r>
              <a:rPr lang="en-AU" dirty="0">
                <a:latin typeface="Arial"/>
                <a:cs typeface="Arial"/>
              </a:rPr>
              <a:t>The dark matter beam goes undetected in the beam method while its effects is counted in bottle.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D3DD3A-7EE2-4212-8F3E-7AF7F0AE60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6648" y="4118137"/>
            <a:ext cx="4899272" cy="11608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A570A6-4974-4E12-98F2-A3ECABA02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1557" y="5447476"/>
            <a:ext cx="4248810" cy="59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064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D1EBC-B883-881A-1ACD-942A224F3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2543" cy="1339940"/>
          </a:xfrm>
        </p:spPr>
        <p:txBody>
          <a:bodyPr/>
          <a:lstStyle/>
          <a:p>
            <a:r>
              <a:rPr lang="en-US" b="1" dirty="0">
                <a:cs typeface="Calibri Light"/>
              </a:rPr>
              <a:t>Neutron stars: Good laboratory to test the decay</a:t>
            </a:r>
            <a:endParaRPr lang="en-US" b="1" dirty="0"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3631D-74A9-3C74-17FC-3F229763D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Has abundance of neutrons</a:t>
            </a:r>
          </a:p>
          <a:p>
            <a:r>
              <a:rPr lang="en-US" dirty="0">
                <a:cs typeface="Calibri"/>
              </a:rPr>
              <a:t>If neutrons decay into dark matter than neutron star must have dark matter at the core.</a:t>
            </a:r>
          </a:p>
          <a:p>
            <a:r>
              <a:rPr lang="en-US" dirty="0">
                <a:cs typeface="Calibri"/>
              </a:rPr>
              <a:t>Presence of dark matter should change the neutron star properties.</a:t>
            </a:r>
          </a:p>
          <a:p>
            <a:r>
              <a:rPr lang="en-US" dirty="0">
                <a:cs typeface="Calibri"/>
              </a:rPr>
              <a:t>The neutron star properties can be tested against the constraints of neutron stars.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6934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B2AD1-A164-77E3-6DF4-15728B269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Calibri Light"/>
              </a:rPr>
              <a:t>Constraints on neutron stars</a:t>
            </a:r>
            <a:endParaRPr lang="en-US" b="1"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558AD-EBB8-EA24-C969-5D5F920BB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1880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Mass: Maximum mass of neutron star must be at least 2 solar masses.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Radius of neutron star of mass 1.4M must be 10-13 Kms.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Neutron star of mass 1.4M must have a tidal deformability between 70-585. 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4742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17AB3B-C39A-4ED5-9FE1-02242EB36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557188"/>
            <a:ext cx="11246492" cy="1147876"/>
          </a:xfrm>
        </p:spPr>
        <p:txBody>
          <a:bodyPr>
            <a:normAutofit fontScale="90000"/>
          </a:bodyPr>
          <a:lstStyle/>
          <a:p>
            <a:r>
              <a:rPr lang="en-AU" sz="5200" b="1" dirty="0">
                <a:cs typeface="Calibri Light"/>
              </a:rPr>
              <a:t>Model the NS: Matters inside the neutron stars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086BA074-B09B-DD84-AD68-A963D3A1C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060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dirty="0">
                <a:ea typeface="+mn-lt"/>
                <a:cs typeface="+mn-lt"/>
              </a:rPr>
              <a:t>Two fluids are inside the neutron stars.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20B0604020202020204" pitchFamily="34" charset="0"/>
              <a:buChar char="Ø"/>
            </a:pPr>
            <a:r>
              <a:rPr lang="en-AU" dirty="0">
                <a:ea typeface="+mn-lt"/>
                <a:cs typeface="+mn-lt"/>
              </a:rPr>
              <a:t> Nuclear matter 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20B0604020202020204" pitchFamily="34" charset="0"/>
              <a:buChar char="Ø"/>
            </a:pPr>
            <a:endParaRPr lang="en-AU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20B0604020202020204" pitchFamily="34" charset="0"/>
              <a:buChar char="Ø"/>
            </a:pPr>
            <a:r>
              <a:rPr lang="en-AU" dirty="0">
                <a:ea typeface="+mn-lt"/>
                <a:cs typeface="+mn-lt"/>
              </a:rPr>
              <a:t> Dark matter</a:t>
            </a:r>
            <a:endParaRPr lang="en-AU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dirty="0">
                <a:cs typeface="Calibri"/>
              </a:rPr>
              <a:t>It is assumed that dark matter is not interacting with nuclear matter.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dirty="0">
                <a:cs typeface="Calibri"/>
              </a:rPr>
              <a:t>Dark matter is self-repulsive. Interaction similar to neutron-omega interaction is considered.  </a:t>
            </a:r>
          </a:p>
        </p:txBody>
      </p:sp>
    </p:spTree>
    <p:extLst>
      <p:ext uri="{BB962C8B-B14F-4D97-AF65-F5344CB8AC3E}">
        <p14:creationId xmlns:p14="http://schemas.microsoft.com/office/powerpoint/2010/main" val="1685186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9968</TotalTime>
  <Words>525</Words>
  <Application>Microsoft Office PowerPoint</Application>
  <PresentationFormat>Widescreen</PresentationFormat>
  <Paragraphs>69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Consequence of neutron decay inside neutron stars</vt:lpstr>
      <vt:lpstr>Neutrons lifetime</vt:lpstr>
      <vt:lpstr>Bottle method</vt:lpstr>
      <vt:lpstr>Beam method</vt:lpstr>
      <vt:lpstr>Neutrons decay puzzle: Difference in lifetime</vt:lpstr>
      <vt:lpstr>Neutrons dark decay </vt:lpstr>
      <vt:lpstr>Neutron stars: Good laboratory to test the decay</vt:lpstr>
      <vt:lpstr>Constraints on neutron stars</vt:lpstr>
      <vt:lpstr>Model the NS: Matters inside the neutron stars</vt:lpstr>
      <vt:lpstr>Equations to model the NS</vt:lpstr>
      <vt:lpstr>Consequences of neutron decay into DM</vt:lpstr>
      <vt:lpstr>Consequences of neutron decay into DM</vt:lpstr>
      <vt:lpstr>Consequences of neutron decay into DM</vt:lpstr>
      <vt:lpstr>Consequences of neutron decay into DM</vt:lpstr>
      <vt:lpstr>Consequences of neutron decay into DM</vt:lpstr>
      <vt:lpstr>Consequences of neutron decay into DM </vt:lpstr>
      <vt:lpstr>Possible signal of neutron decay into DM</vt:lpstr>
      <vt:lpstr>Signal of neutrons decay into DM</vt:lpstr>
      <vt:lpstr>Thank you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signal of neutron decay inside neutron stars</dc:title>
  <dc:creator>Wasif Husain</dc:creator>
  <cp:lastModifiedBy>Wasif Husain</cp:lastModifiedBy>
  <cp:revision>598</cp:revision>
  <dcterms:created xsi:type="dcterms:W3CDTF">2022-02-21T03:31:25Z</dcterms:created>
  <dcterms:modified xsi:type="dcterms:W3CDTF">2022-11-21T11:59:50Z</dcterms:modified>
</cp:coreProperties>
</file>