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</p:sldMasterIdLst>
  <p:notesMasterIdLst>
    <p:notesMasterId r:id="rId21"/>
  </p:notesMasterIdLst>
  <p:sldIdLst>
    <p:sldId id="312" r:id="rId6"/>
    <p:sldId id="327" r:id="rId7"/>
    <p:sldId id="340" r:id="rId8"/>
    <p:sldId id="339" r:id="rId9"/>
    <p:sldId id="337" r:id="rId10"/>
    <p:sldId id="320" r:id="rId11"/>
    <p:sldId id="326" r:id="rId12"/>
    <p:sldId id="332" r:id="rId13"/>
    <p:sldId id="323" r:id="rId14"/>
    <p:sldId id="324" r:id="rId15"/>
    <p:sldId id="276" r:id="rId16"/>
    <p:sldId id="328" r:id="rId17"/>
    <p:sldId id="330" r:id="rId18"/>
    <p:sldId id="341" r:id="rId19"/>
    <p:sldId id="34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04141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5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00275-9B47-482B-B06F-7CE813E65D70}" type="datetimeFigureOut">
              <a:rPr lang="en-AU" smtClean="0"/>
              <a:t>29/11/21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59A1A-5595-40CA-8B61-3660E565CF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253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2.png"/><Relationship Id="rId1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28.png"/><Relationship Id="rId16" Type="http://schemas.openxmlformats.org/officeDocument/2006/relationships/image" Target="../media/image2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png"/><Relationship Id="rId11" Type="http://schemas.openxmlformats.org/officeDocument/2006/relationships/image" Target="../media/image20.png"/><Relationship Id="rId5" Type="http://schemas.openxmlformats.org/officeDocument/2006/relationships/image" Target="../media/image31.png"/><Relationship Id="rId15" Type="http://schemas.openxmlformats.org/officeDocument/2006/relationships/image" Target="../media/image24.png"/><Relationship Id="rId10" Type="http://schemas.openxmlformats.org/officeDocument/2006/relationships/image" Target="../media/image36.png"/><Relationship Id="rId19" Type="http://schemas.openxmlformats.org/officeDocument/2006/relationships/image" Target="../media/image38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23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4F83E3-5B9E-4620-85C5-2CFB8F173AC9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 b="0" cap="none" spc="0">
                <a:ln w="0"/>
                <a:solidFill>
                  <a:srgbClr val="4141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08589-7D38-4698-B8FA-3AF6DC79F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30" y="970639"/>
            <a:ext cx="2904916" cy="102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7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DC2C-5AC3-4D5A-A31B-E977BACE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C0C7-73B6-414B-9846-88765BB3B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BB85F-8E53-46E4-AED2-8AA86FBF5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A795A-572F-43D7-9925-1455911E8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C38E1-4E79-4D0B-8E4C-7A1673FF2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2A932-76C6-4507-AA9A-221E7B907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77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AB6D3D-2C5E-49D3-8078-F6E6E363B7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867" y="5853571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9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276F-513D-4B4D-942C-16DB0E55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1356D-F763-4962-A18F-2412C0F83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129" y="5828570"/>
            <a:ext cx="11991871" cy="853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B583D-4566-47ED-950F-3B5497C82A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4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276F-513D-4B4D-942C-16DB0E55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6B3F1-733C-4010-AC54-9E2937512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827"/>
            <a:ext cx="12192000" cy="377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7FB10-3852-46F3-968B-7AA386B53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408" y="5859327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18584C-52FD-47D7-8A32-7E666768F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298" y="1443494"/>
            <a:ext cx="11583404" cy="5054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5BFB21-537D-44F3-80FD-6D4C1D418F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298" y="206393"/>
            <a:ext cx="3273836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0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4439" y="2069371"/>
            <a:ext cx="5515312" cy="51738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PARTNER ORGANISATIONS: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2" y="402536"/>
            <a:ext cx="4360633" cy="15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83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40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0414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8" y="270738"/>
            <a:ext cx="3828620" cy="1347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EA83DE-B97F-46E3-A6C7-676B21A13C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1688" y="259467"/>
            <a:ext cx="3828620" cy="134733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C8657F7-7F16-41C9-8DBD-36E858F49C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824"/>
          <a:stretch/>
        </p:blipFill>
        <p:spPr>
          <a:xfrm>
            <a:off x="816200" y="5731115"/>
            <a:ext cx="1466385" cy="86741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F4D6A5C-D89F-4C12-989B-79137EAAA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4" r="13208" b="7463"/>
          <a:stretch/>
        </p:blipFill>
        <p:spPr>
          <a:xfrm>
            <a:off x="2710535" y="5420964"/>
            <a:ext cx="1466384" cy="116141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22D0FB-A008-458A-9FCB-EDCE690AC5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t="10087" r="24106" b="14571"/>
          <a:stretch/>
        </p:blipFill>
        <p:spPr>
          <a:xfrm>
            <a:off x="4599574" y="5408224"/>
            <a:ext cx="844650" cy="119030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4069EBA-35F7-44A3-96D3-93B915B65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r="5609" b="8708"/>
          <a:stretch/>
        </p:blipFill>
        <p:spPr>
          <a:xfrm>
            <a:off x="5872174" y="5463122"/>
            <a:ext cx="1103134" cy="111925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5E2ED5B-FCB6-44DD-AAA9-4C18FCC5C0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85" y="5491981"/>
            <a:ext cx="1120684" cy="109039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15727A7-994A-4452-BC81-79EF076CA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21269" r="19769" b="23692"/>
          <a:stretch/>
        </p:blipFill>
        <p:spPr>
          <a:xfrm>
            <a:off x="8949146" y="5532735"/>
            <a:ext cx="1135443" cy="104964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C614305-CB3B-474E-BD6A-2D6BDA20E9F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11166" y="5320396"/>
            <a:ext cx="841321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2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FC7E76D-8DC1-4711-8B5C-91245958F5C3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CD06B-5BC2-4B81-9350-501514FAB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8" y="253156"/>
            <a:ext cx="3828620" cy="134704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6CC73A7-8600-45F8-A79A-74E2B058D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4824"/>
          <a:stretch/>
        </p:blipFill>
        <p:spPr>
          <a:xfrm>
            <a:off x="735204" y="5786422"/>
            <a:ext cx="1466385" cy="8674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F263718-CE71-45AF-8B53-5C7119CD5D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4" r="13208" b="7463"/>
          <a:stretch/>
        </p:blipFill>
        <p:spPr>
          <a:xfrm>
            <a:off x="2654865" y="5497999"/>
            <a:ext cx="1466384" cy="11614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387CCE4-C3FD-4C7C-853F-91A3C1216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t="10087" r="24106" b="14571"/>
          <a:stretch/>
        </p:blipFill>
        <p:spPr>
          <a:xfrm>
            <a:off x="4562383" y="5476313"/>
            <a:ext cx="844650" cy="11903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D0C0E5C-AA65-45EE-81E5-87A1522E4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r="5609" b="8708"/>
          <a:stretch/>
        </p:blipFill>
        <p:spPr>
          <a:xfrm>
            <a:off x="5857650" y="5540157"/>
            <a:ext cx="1103134" cy="11192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24817A4-F5B0-482C-9D93-247041FF247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02" y="5569016"/>
            <a:ext cx="1120684" cy="109039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EC1A1ED-B1E3-4E61-BB5C-EB3807C76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21269" r="19769" b="23692"/>
          <a:stretch/>
        </p:blipFill>
        <p:spPr>
          <a:xfrm>
            <a:off x="9006744" y="5609770"/>
            <a:ext cx="1135443" cy="104964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339A051-1041-4F34-8503-4B1F007D209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616845" y="5397431"/>
            <a:ext cx="841321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14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4F83E3-5B9E-4620-85C5-2CFB8F173AC9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 b="0" cap="none" spc="0">
                <a:ln w="0"/>
                <a:solidFill>
                  <a:srgbClr val="4141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08589-7D38-4698-B8FA-3AF6DC79F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7" y="290100"/>
            <a:ext cx="3828621" cy="13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02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4F83E3-5B9E-4620-85C5-2CFB8F173AC9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8" y="270738"/>
            <a:ext cx="3828620" cy="13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32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EC8D-9872-49B0-803E-761D093E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210F-A9B7-49BD-B4C3-9079C7EC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D67ADF-EA04-4F9A-8078-D5C1BE6DE25C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rgbClr val="41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9847B-5891-417D-B42A-0B9826004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002" y="5858372"/>
            <a:ext cx="2420322" cy="853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9EC640-9509-4405-AF2B-B6681ADF5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6687" y="6476711"/>
            <a:ext cx="9333785" cy="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5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FC7E76D-8DC1-4711-8B5C-91245958F5C3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CD06B-5BC2-4B81-9350-501514FAB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2" y="969119"/>
            <a:ext cx="2957666" cy="104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33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EC8D-9872-49B0-803E-761D093E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210F-A9B7-49BD-B4C3-9079C7EC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B2E8E-F02C-4534-9D3B-6C60C354CD41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BD1EF1-E71B-4823-B2DE-83A6B1C696DB}"/>
              </a:ext>
            </a:extLst>
          </p:cNvPr>
          <p:cNvCxnSpPr>
            <a:cxnSpLocks/>
          </p:cNvCxnSpPr>
          <p:nvPr userDrawn="1"/>
        </p:nvCxnSpPr>
        <p:spPr>
          <a:xfrm>
            <a:off x="2875351" y="6483640"/>
            <a:ext cx="931664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48F4166-CAF8-413A-B0A6-E0B588E7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054" y="5855866"/>
            <a:ext cx="2420193" cy="8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39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3157-0887-4249-8DF6-0C0347A5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6B8A5-FD0E-426B-82DA-057A74F19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06949-5332-4E25-9FC0-5C6A20ADCCD5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7B390-38B8-4725-85EB-9B1CED8FF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004" y="5856277"/>
            <a:ext cx="2420322" cy="853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7504C7-9F07-4A33-B210-AA1D091B0B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8215" y="6464809"/>
            <a:ext cx="9333785" cy="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1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3157-0887-4249-8DF6-0C0347A5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6B8A5-FD0E-426B-82DA-057A74F19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561F38-EB8E-4B38-B0C0-1AF0DB12A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0" y="0"/>
            <a:ext cx="12192000" cy="377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B243E7-402C-4AAA-9D92-E781ADFFA7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9294" y="5859325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24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DC2C-5AC3-4D5A-A31B-E977BACE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C0C7-73B6-414B-9846-88765BB3B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BB85F-8E53-46E4-AED2-8AA86FBF5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A795A-572F-43D7-9925-1455911E8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C38E1-4E79-4D0B-8E4C-7A1673FF2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01DB70-2A92-4E29-8B70-212E70EA7E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768"/>
            <a:ext cx="12192000" cy="374025"/>
          </a:xfrm>
          <a:prstGeom prst="rect">
            <a:avLst/>
          </a:prstGeom>
          <a:solidFill>
            <a:srgbClr val="40414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CBCA65-5C06-4851-8165-DCC3517C67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129" y="5865516"/>
            <a:ext cx="1199187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DC2C-5AC3-4D5A-A31B-E977BACE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C0C7-73B6-414B-9846-88765BB3B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BB85F-8E53-46E4-AED2-8AA86FBF5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A795A-572F-43D7-9925-1455911E8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C38E1-4E79-4D0B-8E4C-7A1673FF2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2A932-76C6-4507-AA9A-221E7B907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77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AB6D3D-2C5E-49D3-8078-F6E6E363B7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867" y="5853571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24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276F-513D-4B4D-942C-16DB0E55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1356D-F763-4962-A18F-2412C0F83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129" y="5828570"/>
            <a:ext cx="11991871" cy="853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B583D-4566-47ED-950F-3B5497C82A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20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276F-513D-4B4D-942C-16DB0E55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6B3F1-733C-4010-AC54-9E2937512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827"/>
            <a:ext cx="12192000" cy="377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7FB10-3852-46F3-968B-7AA386B53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408" y="5859327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25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1527966"/>
            <a:ext cx="5174095" cy="319633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rgbClr val="404141"/>
                </a:solidFill>
                <a:highlight>
                  <a:srgbClr val="FFFFFF"/>
                </a:highlight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NATIONAL PARTNER ORGANISATIONS:</a:t>
            </a:r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CD1975-691A-4663-8647-7BD7EDB833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699" y="5169120"/>
            <a:ext cx="1120575" cy="1120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C4D04D-0804-45A0-8E07-B33799D15F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341" y="5373319"/>
            <a:ext cx="1701788" cy="7473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12E171-E4DE-4520-B39B-D6E6B85427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9" r="13448" b="7106"/>
          <a:stretch/>
        </p:blipFill>
        <p:spPr>
          <a:xfrm>
            <a:off x="5995777" y="5169120"/>
            <a:ext cx="1198119" cy="13547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3A1696-D73E-439D-A476-39E9AA08FB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67" y="5196334"/>
            <a:ext cx="1138717" cy="11109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A95C15-2EC2-4AE1-A805-35F40C6011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292" y="5171419"/>
            <a:ext cx="1127596" cy="11182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DA3F5EE-DF31-4902-B2DF-A1AC9795610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66" y="5373319"/>
            <a:ext cx="1451740" cy="7473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489CCD-5DF4-43BA-988B-F35341345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3" t="6006" r="14740" b="10865"/>
          <a:stretch/>
        </p:blipFill>
        <p:spPr>
          <a:xfrm>
            <a:off x="7380059" y="5103944"/>
            <a:ext cx="1198119" cy="14199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56869C-EFD7-44A3-939A-CC2C46D8A73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41609" y="281030"/>
            <a:ext cx="3268746" cy="1150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1F9359-8553-40F0-BFF4-F08229486B3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186703"/>
            <a:ext cx="1072273" cy="107227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937FA968-3731-4DE9-9BB6-F686ECAC7124}"/>
              </a:ext>
            </a:extLst>
          </p:cNvPr>
          <p:cNvSpPr txBox="1">
            <a:spLocks/>
          </p:cNvSpPr>
          <p:nvPr userDrawn="1"/>
        </p:nvSpPr>
        <p:spPr>
          <a:xfrm>
            <a:off x="257002" y="4725467"/>
            <a:ext cx="7123057" cy="319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rgbClr val="404141"/>
                </a:solidFill>
                <a:highlight>
                  <a:srgbClr val="FFFFFF"/>
                </a:highlight>
                <a:latin typeface="Montserrat Light" panose="000004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INTERNATIONAL PARTNER ORGANISATIONS:</a:t>
            </a:r>
            <a:endParaRPr lang="en-AU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39ABED2-84E1-4516-8EAC-10F8D87B7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b="4824"/>
          <a:stretch/>
        </p:blipFill>
        <p:spPr>
          <a:xfrm>
            <a:off x="342900" y="2221833"/>
            <a:ext cx="1466385" cy="8674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03FDA51-08DA-40BF-8807-B836CBF897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4" r="13208" b="7463"/>
          <a:stretch/>
        </p:blipFill>
        <p:spPr>
          <a:xfrm>
            <a:off x="2260941" y="1927838"/>
            <a:ext cx="1466384" cy="11614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1F15F9A-C63F-4B6E-8A2D-0892FA1FF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t="10087" r="24106" b="14571"/>
          <a:stretch/>
        </p:blipFill>
        <p:spPr>
          <a:xfrm>
            <a:off x="4157937" y="1898942"/>
            <a:ext cx="844650" cy="11903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53C8CAD-CFFD-4074-B42E-E8A7341F3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r="5609" b="8708"/>
          <a:stretch/>
        </p:blipFill>
        <p:spPr>
          <a:xfrm>
            <a:off x="5477245" y="1969996"/>
            <a:ext cx="1103134" cy="11192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7269E53-EEA3-4514-B64E-15EB649A136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37" y="1957998"/>
            <a:ext cx="1120684" cy="10903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2C3858-606B-4078-AFFD-87AA9B324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21269" r="19769" b="23692"/>
          <a:stretch/>
        </p:blipFill>
        <p:spPr>
          <a:xfrm>
            <a:off x="8602298" y="2035667"/>
            <a:ext cx="1135443" cy="10496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2A9BF3-E1E9-4F77-8B6F-DFA7C4F4BD6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64318" y="1852807"/>
            <a:ext cx="841321" cy="1261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2F5A54-3221-405B-AC81-B8CA9818D2D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3" y="3832973"/>
            <a:ext cx="1533262" cy="4168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74A5A4-BC61-4042-96B2-996AE96C61D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41" y="3422431"/>
            <a:ext cx="1103134" cy="82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30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8255" y="1700095"/>
            <a:ext cx="4435538" cy="401267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PARTNER ORGANISATIONS: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3" y="402537"/>
            <a:ext cx="3381900" cy="11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1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40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0414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8" y="270738"/>
            <a:ext cx="3828620" cy="13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4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4F83E3-5B9E-4620-85C5-2CFB8F173AC9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17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EC8D-9872-49B0-803E-761D093E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210F-A9B7-49BD-B4C3-9079C7EC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D67ADF-EA04-4F9A-8078-D5C1BE6DE25C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rgbClr val="41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9847B-5891-417D-B42A-0B9826004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002" y="5858372"/>
            <a:ext cx="2420322" cy="853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9EC640-9509-4405-AF2B-B6681ADF5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6687" y="6476711"/>
            <a:ext cx="9333785" cy="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1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EC8D-9872-49B0-803E-761D093E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210F-A9B7-49BD-B4C3-9079C7EC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B2E8E-F02C-4534-9D3B-6C60C354CD41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BD1EF1-E71B-4823-B2DE-83A6B1C696DB}"/>
              </a:ext>
            </a:extLst>
          </p:cNvPr>
          <p:cNvCxnSpPr>
            <a:cxnSpLocks/>
          </p:cNvCxnSpPr>
          <p:nvPr userDrawn="1"/>
        </p:nvCxnSpPr>
        <p:spPr>
          <a:xfrm>
            <a:off x="2875351" y="6483640"/>
            <a:ext cx="931664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48F4166-CAF8-413A-B0A6-E0B588E7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054" y="5855866"/>
            <a:ext cx="2420193" cy="8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1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3157-0887-4249-8DF6-0C0347A5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6B8A5-FD0E-426B-82DA-057A74F19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06949-5332-4E25-9FC0-5C6A20ADCCD5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7B390-38B8-4725-85EB-9B1CED8FF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004" y="5856277"/>
            <a:ext cx="2420322" cy="853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7504C7-9F07-4A33-B210-AA1D091B0B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8215" y="6464809"/>
            <a:ext cx="9333785" cy="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1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3157-0887-4249-8DF6-0C0347A5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6B8A5-FD0E-426B-82DA-057A74F19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561F38-EB8E-4B38-B0C0-1AF0DB12A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0" y="0"/>
            <a:ext cx="12192000" cy="377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B243E7-402C-4AAA-9D92-E781ADFFA7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9294" y="5859325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DC2C-5AC3-4D5A-A31B-E977BACE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C0C7-73B6-414B-9846-88765BB3B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BB85F-8E53-46E4-AED2-8AA86FBF5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A795A-572F-43D7-9925-1455911E8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C38E1-4E79-4D0B-8E4C-7A1673FF2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01DB70-2A92-4E29-8B70-212E70EA7E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768"/>
            <a:ext cx="12192000" cy="374025"/>
          </a:xfrm>
          <a:prstGeom prst="rect">
            <a:avLst/>
          </a:prstGeom>
          <a:solidFill>
            <a:srgbClr val="40414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CBCA65-5C06-4851-8165-DCC3517C67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129" y="5865516"/>
            <a:ext cx="1199187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87F859-FC70-41D5-B48B-F0922585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D4C52-02D9-4034-8FB4-ADD3E7F25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222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1" r:id="rId3"/>
    <p:sldLayoutId id="2147483662" r:id="rId4"/>
    <p:sldLayoutId id="2147483660" r:id="rId5"/>
    <p:sldLayoutId id="2147483650" r:id="rId6"/>
    <p:sldLayoutId id="2147483664" r:id="rId7"/>
    <p:sldLayoutId id="2147483651" r:id="rId8"/>
    <p:sldLayoutId id="2147483653" r:id="rId9"/>
    <p:sldLayoutId id="2147483665" r:id="rId10"/>
    <p:sldLayoutId id="2147483666" r:id="rId11"/>
    <p:sldLayoutId id="2147483654" r:id="rId12"/>
    <p:sldLayoutId id="2147483667" r:id="rId13"/>
    <p:sldLayoutId id="2147483668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87F859-FC70-41D5-B48B-F0922585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D4C52-02D9-4034-8FB4-ADD3E7F25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240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whatsfordinner.net/Mystery.html#rec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hyperlink" Target="http://www.whatsfordinner.net/Mystery.html#rec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B566-EB6D-4224-BD6C-986368FC2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1038"/>
            <a:ext cx="9144000" cy="2387600"/>
          </a:xfrm>
        </p:spPr>
        <p:txBody>
          <a:bodyPr/>
          <a:lstStyle/>
          <a:p>
            <a:r>
              <a:rPr lang="en-AU" dirty="0"/>
              <a:t>Education Update – Regional Schools</a:t>
            </a:r>
          </a:p>
        </p:txBody>
      </p:sp>
    </p:spTree>
    <p:extLst>
      <p:ext uri="{BB962C8B-B14F-4D97-AF65-F5344CB8AC3E}">
        <p14:creationId xmlns:p14="http://schemas.microsoft.com/office/powerpoint/2010/main" val="2034656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6DD7-CDCA-408B-A144-1DF26A90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Creativity: Design Inspiration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DEF74-3C9C-48C7-9184-FB3C4CAD2A5F}"/>
              </a:ext>
            </a:extLst>
          </p:cNvPr>
          <p:cNvSpPr txBox="1"/>
          <p:nvPr/>
        </p:nvSpPr>
        <p:spPr>
          <a:xfrm>
            <a:off x="838200" y="1552574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Dark Matter Centre partners with the Design Factory Melbourne to create a Design Innovation workshop for secondary students, using research technology to inspire ideas to meet UN Sustainability goals.</a:t>
            </a:r>
          </a:p>
          <a:p>
            <a:endParaRPr lang="en-US" sz="2400" dirty="0"/>
          </a:p>
        </p:txBody>
      </p:sp>
      <p:pic>
        <p:nvPicPr>
          <p:cNvPr id="3074" name="Picture 2" descr="Swinburne Design Factory | Melbourne Astronomy and Light Festival 2015">
            <a:extLst>
              <a:ext uri="{FF2B5EF4-FFF2-40B4-BE49-F238E27FC236}">
                <a16:creationId xmlns:a16="http://schemas.microsoft.com/office/drawing/2014/main" id="{B955B566-D4B8-43A2-A659-33B538BE2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928812"/>
            <a:ext cx="5495925" cy="330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02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F71D4-1BAD-48C9-8E8A-178B2682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Creative Activity: Light and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99BB0-D04C-44F3-8E4D-88E1FB208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543050"/>
            <a:ext cx="5476875" cy="43529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Scientists use light to learn about what they can and cannot see in the Universe.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Art activities inspired by science invite a greater variety of students to a lesson.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Raghda at ANU has created an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C000"/>
                </a:solidFill>
              </a:rPr>
              <a:t>m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>
                <a:solidFill>
                  <a:srgbClr val="00B050"/>
                </a:solidFill>
              </a:rPr>
              <a:t>z</a:t>
            </a:r>
            <a:r>
              <a:rPr lang="en-US" dirty="0">
                <a:solidFill>
                  <a:srgbClr val="00B0F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>
                <a:solidFill>
                  <a:srgbClr val="7030A0"/>
                </a:solidFill>
              </a:rPr>
              <a:t>g</a:t>
            </a:r>
            <a:r>
              <a:rPr lang="en-US" dirty="0"/>
              <a:t> </a:t>
            </a:r>
            <a:r>
              <a:rPr lang="en-US" dirty="0" err="1"/>
              <a:t>SciArt</a:t>
            </a:r>
            <a:r>
              <a:rPr lang="en-US" dirty="0"/>
              <a:t> activity for school students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4F98BC2-8738-4BC4-8EA6-7F66D076E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1609724"/>
            <a:ext cx="4986338" cy="374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85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6DD7-CDCA-408B-A144-1DF26A90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are we doing this?</a:t>
            </a:r>
            <a:br>
              <a:rPr lang="en-US" dirty="0"/>
            </a:br>
            <a:r>
              <a:rPr lang="en-US" dirty="0"/>
              <a:t>Nature of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2C7F-C08E-4243-A2EE-8116CB530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809750"/>
            <a:ext cx="5476875" cy="4352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Science is no longer the realm of the lone genius but rather is a collaborative effort.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Similarly, it doesn’t always follow the traditional scientific method, but rather relies on making observations to create a model.</a:t>
            </a:r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4EFE35B9-07D8-4915-8777-A27E0097E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56" y="2371725"/>
            <a:ext cx="5578094" cy="31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2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6DD7-CDCA-408B-A144-1DF26A90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are we doing this?</a:t>
            </a:r>
            <a:br>
              <a:rPr lang="en-US" dirty="0"/>
            </a:br>
            <a:r>
              <a:rPr lang="en-US" dirty="0"/>
              <a:t>Nature of Science – Mystery Boxes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DE3F0E-F01E-44FD-9030-829E81FCF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Activity developed by CERN’s </a:t>
            </a:r>
            <a:r>
              <a:rPr lang="en-US" dirty="0" err="1"/>
              <a:t>S’Cool</a:t>
            </a:r>
            <a:r>
              <a:rPr lang="en-US" dirty="0"/>
              <a:t> lab</a:t>
            </a:r>
          </a:p>
          <a:p>
            <a:r>
              <a:rPr lang="en-US" dirty="0"/>
              <a:t>Using 3-D printed boxes with various patterns inside</a:t>
            </a:r>
          </a:p>
          <a:p>
            <a:r>
              <a:rPr lang="en-US" dirty="0"/>
              <a:t>Students need to use senses beyond sight… and possible other tools!... To determine what is inside</a:t>
            </a:r>
          </a:p>
        </p:txBody>
      </p:sp>
    </p:spTree>
    <p:extLst>
      <p:ext uri="{BB962C8B-B14F-4D97-AF65-F5344CB8AC3E}">
        <p14:creationId xmlns:p14="http://schemas.microsoft.com/office/powerpoint/2010/main" val="2003900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3F60A8-5F69-4E7A-A18F-15FDF4F50D28}"/>
              </a:ext>
            </a:extLst>
          </p:cNvPr>
          <p:cNvSpPr txBox="1">
            <a:spLocks/>
          </p:cNvSpPr>
          <p:nvPr/>
        </p:nvSpPr>
        <p:spPr>
          <a:xfrm>
            <a:off x="2247900" y="474663"/>
            <a:ext cx="6667499" cy="6235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14141"/>
                </a:solidFill>
                <a:latin typeface="Montserrat Light" panose="00000400000000000000" pitchFamily="2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Montserrat Light"/>
                <a:cs typeface="Arial" pitchFamily="34" charset="0"/>
              </a:rPr>
              <a:t>Virtual Activity: Mystery Photos</a:t>
            </a: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Montserrat Light"/>
              <a:cs typeface="Arial" pitchFamily="34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Montserrat Light"/>
                <a:cs typeface="Arial" pitchFamily="34" charset="0"/>
              </a:rPr>
              <a:t>Each photo shows a magnified portion of a larger object</a:t>
            </a: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Montserrat Light"/>
              <a:cs typeface="Arial" pitchFamily="34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Montserrat Light"/>
                <a:cs typeface="Arial" pitchFamily="34" charset="0"/>
              </a:rPr>
              <a:t>For each photo: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Montserrat Light"/>
                <a:cs typeface="Arial" pitchFamily="34" charset="0"/>
              </a:rPr>
              <a:t>Observe: Work with a partner to create a list of observations</a:t>
            </a: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Montserrat Light"/>
              <a:cs typeface="Arial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Montserrat Light"/>
                <a:cs typeface="Arial" pitchFamily="34" charset="0"/>
              </a:rPr>
              <a:t>Model: Based on these observations, determine with your partner a best guess of what object is – ensure you are consistent with your observations!</a:t>
            </a: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Montserrat Light"/>
              <a:cs typeface="Arial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Montserrat Light"/>
                <a:cs typeface="Arial" pitchFamily="34" charset="0"/>
              </a:rPr>
              <a:t>Communicate: Talk with another set of students to share your ideas</a:t>
            </a: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Montserrat Light"/>
              <a:cs typeface="Arial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Montserrat Light"/>
                <a:cs typeface="Arial" pitchFamily="34" charset="0"/>
              </a:rPr>
              <a:t>Collaborate: Come to a consensus together about what the object is</a:t>
            </a:r>
            <a:endParaRPr lang="en-US" sz="2500" dirty="0">
              <a:solidFill>
                <a:schemeClr val="tx1"/>
              </a:solidFill>
              <a:latin typeface="Montserrat Light"/>
              <a:cs typeface="Arial" pitchFamily="34" charset="0"/>
            </a:endParaRPr>
          </a:p>
        </p:txBody>
      </p:sp>
      <p:pic>
        <p:nvPicPr>
          <p:cNvPr id="5" name="Content Placeholder 5" descr="Click on the image to reveal the answer">
            <a:hlinkClick r:id="rId2" tooltip="&quot;Mystery Picture Answer&quot;"/>
            <a:extLst>
              <a:ext uri="{FF2B5EF4-FFF2-40B4-BE49-F238E27FC236}">
                <a16:creationId xmlns:a16="http://schemas.microsoft.com/office/drawing/2014/main" id="{AF96A374-6EED-48F7-A634-F23C86CB864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124" y="704850"/>
            <a:ext cx="1800225" cy="1485900"/>
          </a:xfrm>
          <a:prstGeom prst="rect">
            <a:avLst/>
          </a:prstGeom>
        </p:spPr>
      </p:pic>
      <p:pic>
        <p:nvPicPr>
          <p:cNvPr id="6" name="Picture 6" descr="Click on the image to reveal the answer">
            <a:hlinkClick r:id="rId2" tooltip="&quot;Mystery Picture Answer&quot;"/>
            <a:extLst>
              <a:ext uri="{FF2B5EF4-FFF2-40B4-BE49-F238E27FC236}">
                <a16:creationId xmlns:a16="http://schemas.microsoft.com/office/drawing/2014/main" id="{50D22454-F8B5-4B9B-B26B-E43F829A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2601749"/>
            <a:ext cx="18002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lick on the image to reveal the answer">
            <a:hlinkClick r:id="rId2" tooltip="&quot;Mystery Picture Answer&quot;"/>
            <a:extLst>
              <a:ext uri="{FF2B5EF4-FFF2-40B4-BE49-F238E27FC236}">
                <a16:creationId xmlns:a16="http://schemas.microsoft.com/office/drawing/2014/main" id="{3FC9A9FF-9EA4-4EB8-97A9-61B6DD2AE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041" y="3250872"/>
            <a:ext cx="2177592" cy="179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lick on the image to reveal the answer">
            <a:hlinkClick r:id="rId2" tooltip="&quot;Mystery Picture Answer&quot;"/>
            <a:extLst>
              <a:ext uri="{FF2B5EF4-FFF2-40B4-BE49-F238E27FC236}">
                <a16:creationId xmlns:a16="http://schemas.microsoft.com/office/drawing/2014/main" id="{1FFE7347-E35C-42BA-A25F-F5ACEB6A9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041" y="990600"/>
            <a:ext cx="2114634" cy="16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995007-AF27-4BA7-A128-9D47E41BF433}"/>
              </a:ext>
            </a:extLst>
          </p:cNvPr>
          <p:cNvSpPr txBox="1"/>
          <p:nvPr/>
        </p:nvSpPr>
        <p:spPr>
          <a:xfrm>
            <a:off x="7867650" y="6448425"/>
            <a:ext cx="5172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https://sciencespot.net/Pages/startersgensci.html</a:t>
            </a:r>
          </a:p>
        </p:txBody>
      </p:sp>
    </p:spTree>
    <p:extLst>
      <p:ext uri="{BB962C8B-B14F-4D97-AF65-F5344CB8AC3E}">
        <p14:creationId xmlns:p14="http://schemas.microsoft.com/office/powerpoint/2010/main" val="1074165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0957B1-99C0-404C-8253-95157D1D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299243"/>
            <a:ext cx="8229600" cy="715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Montserrat Light" panose="00000400000000000000"/>
                <a:cs typeface="Arial" pitchFamily="34" charset="0"/>
              </a:rPr>
              <a:t>The Answers:  </a:t>
            </a:r>
          </a:p>
        </p:txBody>
      </p:sp>
      <p:pic>
        <p:nvPicPr>
          <p:cNvPr id="5" name="Content Placeholder 5" descr="Click on the image to reveal the answer">
            <a:hlinkClick r:id="rId2" tooltip="&quot;Mystery Picture Answer&quot;"/>
            <a:extLst>
              <a:ext uri="{FF2B5EF4-FFF2-40B4-BE49-F238E27FC236}">
                <a16:creationId xmlns:a16="http://schemas.microsoft.com/office/drawing/2014/main" id="{9835D9C0-E421-4714-8191-FB71DB3E667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124" y="632618"/>
            <a:ext cx="1952625" cy="1577181"/>
          </a:xfrm>
        </p:spPr>
      </p:pic>
      <p:pic>
        <p:nvPicPr>
          <p:cNvPr id="6" name="Picture 6" descr="Click on the image to reveal the answer">
            <a:hlinkClick r:id="rId2" tooltip="&quot;Mystery Picture Answer&quot;"/>
            <a:extLst>
              <a:ext uri="{FF2B5EF4-FFF2-40B4-BE49-F238E27FC236}">
                <a16:creationId xmlns:a16="http://schemas.microsoft.com/office/drawing/2014/main" id="{22CFBC0F-9B48-479D-9ADF-DE4F1AF0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4" y="1238249"/>
            <a:ext cx="1811763" cy="149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lick on the image to reveal the answer">
            <a:hlinkClick r:id="rId2" tooltip="&quot;Mystery Picture Answer&quot;"/>
            <a:extLst>
              <a:ext uri="{FF2B5EF4-FFF2-40B4-BE49-F238E27FC236}">
                <a16:creationId xmlns:a16="http://schemas.microsoft.com/office/drawing/2014/main" id="{24318C8A-0902-496B-86CA-A12A718C7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1" y="3720304"/>
            <a:ext cx="1910814" cy="157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lick on the image to reveal the answer">
            <a:hlinkClick r:id="rId2" tooltip="&quot;Mystery Picture Answer&quot;"/>
            <a:extLst>
              <a:ext uri="{FF2B5EF4-FFF2-40B4-BE49-F238E27FC236}">
                <a16:creationId xmlns:a16="http://schemas.microsoft.com/office/drawing/2014/main" id="{8FE13634-AD37-4D03-9F6A-3AB4BFEC4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934" y="3962400"/>
            <a:ext cx="2037753" cy="155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8B7A01-FA55-401B-A4B4-721BBF41A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657224"/>
            <a:ext cx="20701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21354C-7C08-4B4D-8EA5-429C470F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4" y="1238249"/>
            <a:ext cx="1840521" cy="149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6971F3-52D2-4C52-B7C9-25313365A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93" y="3691729"/>
            <a:ext cx="1840607" cy="155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97CD32-9ED5-48CA-A511-5EF4679DA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4" y="3962400"/>
            <a:ext cx="2199478" cy="155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46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5D568-8269-45EF-B149-9D938B17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Dark Matter in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B1B4F-CB4C-4102-8870-E442A63C3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05" y="2122805"/>
            <a:ext cx="6367145" cy="3183255"/>
          </a:xfrm>
        </p:spPr>
        <p:txBody>
          <a:bodyPr/>
          <a:lstStyle/>
          <a:p>
            <a:r>
              <a:rPr lang="en-US" dirty="0"/>
              <a:t>Encapsulates the Nature of Science and Scientific Inquiry</a:t>
            </a:r>
          </a:p>
          <a:p>
            <a:r>
              <a:rPr lang="en-US" dirty="0"/>
              <a:t>Broad Science content – galaxies, gravity, particles</a:t>
            </a:r>
          </a:p>
          <a:p>
            <a:r>
              <a:rPr lang="en-US" dirty="0"/>
              <a:t>Connections with labs and scientists – work here in Australia</a:t>
            </a:r>
          </a:p>
          <a:p>
            <a:r>
              <a:rPr lang="en-US" dirty="0"/>
              <a:t>Fascination!</a:t>
            </a:r>
          </a:p>
        </p:txBody>
      </p:sp>
      <p:pic>
        <p:nvPicPr>
          <p:cNvPr id="5" name="Picture 4" descr="A picture containing outdoor, stop, light, traffic&#10;&#10;Description automatically generated">
            <a:extLst>
              <a:ext uri="{FF2B5EF4-FFF2-40B4-BE49-F238E27FC236}">
                <a16:creationId xmlns:a16="http://schemas.microsoft.com/office/drawing/2014/main" id="{D2D16FD1-F5C9-4157-8F1A-ABE417E59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60" y="2122805"/>
            <a:ext cx="4586402" cy="331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7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C37FDE-739A-4E45-997E-945E64FD5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Why collaborate with regional schools?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F1DDCC-5967-4114-9631-A8DD7D134320}"/>
              </a:ext>
            </a:extLst>
          </p:cNvPr>
          <p:cNvSpPr/>
          <p:nvPr/>
        </p:nvSpPr>
        <p:spPr>
          <a:xfrm>
            <a:off x="700087" y="1827817"/>
            <a:ext cx="1018222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 fontAlgn="base"/>
            <a:r>
              <a:rPr lang="en-US" sz="3200" b="1" dirty="0"/>
              <a:t>From the perspective of schools (provided by </a:t>
            </a:r>
            <a:r>
              <a:rPr lang="en-US" sz="3200" b="1" dirty="0" err="1"/>
              <a:t>Stawell</a:t>
            </a:r>
            <a:r>
              <a:rPr lang="en-US" sz="3200" b="1" dirty="0"/>
              <a:t> Secondary):</a:t>
            </a:r>
          </a:p>
          <a:p>
            <a:pPr marL="8001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Regional schools limited by geography and resourcing</a:t>
            </a:r>
          </a:p>
          <a:p>
            <a:pPr marL="8001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Great opportunity to expose students to cutting edge science</a:t>
            </a:r>
          </a:p>
          <a:p>
            <a:pPr marL="8001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Regional areas may well need to cultivate science in areas such as agriculture, reviewable energies </a:t>
            </a:r>
            <a:r>
              <a:rPr lang="en-US" sz="2400" dirty="0" err="1"/>
              <a:t>etc</a:t>
            </a:r>
            <a:endParaRPr lang="en-US" sz="2400" dirty="0"/>
          </a:p>
          <a:p>
            <a:pPr marL="8001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Creates level field with teachers and students</a:t>
            </a:r>
          </a:p>
          <a:p>
            <a:pPr marL="8001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Challenges as regional students don’t find it easy to adapt to the big city</a:t>
            </a:r>
            <a:endParaRPr lang="en-US" sz="2400" b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Highly relational involvement, not just a gizmo in the mail. 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It’s about the learning and real outcomes</a:t>
            </a:r>
            <a:endParaRPr lang="en-US" sz="2400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17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993756-D841-4771-BBDA-7F36B1BFD1A3}"/>
              </a:ext>
            </a:extLst>
          </p:cNvPr>
          <p:cNvSpPr txBox="1">
            <a:spLocks/>
          </p:cNvSpPr>
          <p:nvPr/>
        </p:nvSpPr>
        <p:spPr>
          <a:xfrm>
            <a:off x="838200" y="14541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14141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14141"/>
                </a:solidFill>
                <a:latin typeface="Montserrat 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14141"/>
                </a:solidFill>
                <a:latin typeface="Montserrat 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14141"/>
                </a:solidFill>
                <a:latin typeface="Montserrat 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14141"/>
                </a:solidFill>
                <a:latin typeface="Montserrat 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b="1" dirty="0"/>
              <a:t>From the CDM Perspective</a:t>
            </a:r>
          </a:p>
          <a:p>
            <a:r>
              <a:rPr lang="en-AU" sz="2400" dirty="0"/>
              <a:t>Highlight STEM pathways for students</a:t>
            </a:r>
          </a:p>
          <a:p>
            <a:r>
              <a:rPr lang="en-AU" sz="2400" dirty="0"/>
              <a:t>Increase PD opportunities and resources for Regional Teachers</a:t>
            </a:r>
          </a:p>
          <a:p>
            <a:r>
              <a:rPr lang="en-AU" sz="2400" dirty="0"/>
              <a:t>Provide relatable role-models for students, especially girls </a:t>
            </a:r>
          </a:p>
          <a:p>
            <a:r>
              <a:rPr lang="en-AU" sz="2400" dirty="0"/>
              <a:t>Bring science to regions and inspire with science happening locally</a:t>
            </a:r>
          </a:p>
          <a:p>
            <a:pPr fontAlgn="base"/>
            <a:r>
              <a:rPr lang="en-US" sz="2400" dirty="0"/>
              <a:t>Access of STEM programs to underserved schools</a:t>
            </a:r>
          </a:p>
          <a:p>
            <a:pPr fontAlgn="base"/>
            <a:r>
              <a:rPr lang="en-US" sz="2400" dirty="0"/>
              <a:t>Opportunity to build in engagement happening locally</a:t>
            </a:r>
          </a:p>
          <a:p>
            <a:pPr fontAlgn="base"/>
            <a:r>
              <a:rPr lang="en-US" sz="2400" dirty="0"/>
              <a:t>Build an understanding of the importance of big science for society</a:t>
            </a:r>
          </a:p>
          <a:p>
            <a:pPr fontAlgn="base"/>
            <a:r>
              <a:rPr lang="en-US" sz="2400" dirty="0"/>
              <a:t>Opportunities to study impact of </a:t>
            </a:r>
            <a:r>
              <a:rPr lang="en-US" sz="2400" dirty="0" err="1"/>
              <a:t>centre</a:t>
            </a:r>
            <a:r>
              <a:rPr lang="en-US" sz="2400" dirty="0"/>
              <a:t>-led education programs</a:t>
            </a:r>
          </a:p>
          <a:p>
            <a:endParaRPr lang="en-AU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7656B6-F5E9-496D-9B0F-CFBCAA39E62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14141"/>
                </a:solidFill>
                <a:latin typeface="Montserrat Light" panose="000004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AU" dirty="0"/>
              <a:t>Why this collaboration?</a:t>
            </a:r>
          </a:p>
        </p:txBody>
      </p:sp>
    </p:spTree>
    <p:extLst>
      <p:ext uri="{BB962C8B-B14F-4D97-AF65-F5344CB8AC3E}">
        <p14:creationId xmlns:p14="http://schemas.microsoft.com/office/powerpoint/2010/main" val="151335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EB4E7B0-58DB-45A0-92CB-A90375A3CE8A}"/>
              </a:ext>
            </a:extLst>
          </p:cNvPr>
          <p:cNvSpPr txBox="1">
            <a:spLocks/>
          </p:cNvSpPr>
          <p:nvPr/>
        </p:nvSpPr>
        <p:spPr>
          <a:xfrm>
            <a:off x="838200" y="288925"/>
            <a:ext cx="105156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14141"/>
                </a:solidFill>
                <a:latin typeface="Montserrat Light" panose="000004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AU"/>
              <a:t>What are we doing together? 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2EB6CF-97A4-463D-9DB4-F034F8F0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6" y="1454150"/>
            <a:ext cx="77152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b="1" dirty="0"/>
              <a:t>Creating Dark Matter Partner Schools</a:t>
            </a:r>
          </a:p>
          <a:p>
            <a:r>
              <a:rPr lang="en-AU" sz="2200" dirty="0"/>
              <a:t>High-impact, long-term engagement with partner schools</a:t>
            </a:r>
          </a:p>
          <a:p>
            <a:pPr lvl="1"/>
            <a:r>
              <a:rPr lang="en-AU" sz="2200" dirty="0">
                <a:solidFill>
                  <a:srgbClr val="FFC000"/>
                </a:solidFill>
              </a:rPr>
              <a:t>Longitudinal, Relevant, Measurable Impact</a:t>
            </a:r>
          </a:p>
          <a:p>
            <a:r>
              <a:rPr lang="en-AU" sz="2200" dirty="0"/>
              <a:t>Leverage partnerships to incorporate unique experiences for students and teachers</a:t>
            </a:r>
          </a:p>
          <a:p>
            <a:r>
              <a:rPr lang="en-AU" sz="2200" dirty="0"/>
              <a:t>Target opportunities for regional students and teachers</a:t>
            </a:r>
          </a:p>
          <a:p>
            <a:r>
              <a:rPr lang="en-AU" sz="2200" dirty="0"/>
              <a:t>Create content to continually be used by teachers</a:t>
            </a:r>
          </a:p>
          <a:p>
            <a:r>
              <a:rPr lang="en-AU" sz="2200" dirty="0"/>
              <a:t>Diverse cohort of centre scientists engaging with students</a:t>
            </a:r>
          </a:p>
          <a:p>
            <a:endParaRPr lang="en-AU" dirty="0"/>
          </a:p>
        </p:txBody>
      </p:sp>
      <p:pic>
        <p:nvPicPr>
          <p:cNvPr id="5" name="Content Placeholder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69FFEBC-8BAD-4CB6-853B-5EEEFEA70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83" y="1524000"/>
            <a:ext cx="4531784" cy="33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6DD7-CDCA-408B-A144-1DF26A90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are we doing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32032-24A0-4806-AF27-5B06791B7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Learning From Others: </a:t>
            </a:r>
            <a:r>
              <a:rPr lang="en-US" i="1" dirty="0"/>
              <a:t>Additional Resources</a:t>
            </a:r>
          </a:p>
          <a:p>
            <a:pPr lvl="1"/>
            <a:r>
              <a:rPr lang="en-US" dirty="0"/>
              <a:t>Curriculum Alignment: </a:t>
            </a:r>
            <a:r>
              <a:rPr lang="en-US" i="1" dirty="0"/>
              <a:t>Lessons</a:t>
            </a:r>
          </a:p>
          <a:p>
            <a:pPr lvl="1"/>
            <a:r>
              <a:rPr lang="en-US" dirty="0"/>
              <a:t>Creativity: </a:t>
            </a:r>
            <a:r>
              <a:rPr lang="en-US" i="1" dirty="0"/>
              <a:t>Design activities, Arts, and Innovative Design</a:t>
            </a:r>
          </a:p>
          <a:p>
            <a:pPr lvl="1"/>
            <a:r>
              <a:rPr lang="en-US" dirty="0"/>
              <a:t>Nature of Science: </a:t>
            </a:r>
            <a:r>
              <a:rPr lang="en-US" i="1" dirty="0"/>
              <a:t>Mystery Box Activity as an example</a:t>
            </a:r>
          </a:p>
          <a:p>
            <a:pPr lvl="1"/>
            <a:endParaRPr lang="en-AU" i="1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10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6DD7-CDCA-408B-A144-1DF26A90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13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are we doing this?</a:t>
            </a:r>
            <a:br>
              <a:rPr lang="en-US" dirty="0"/>
            </a:br>
            <a:r>
              <a:rPr lang="en-US" dirty="0"/>
              <a:t>Learning from Others with Existing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B7AC5-2105-429B-BEA9-703160EA459F}"/>
              </a:ext>
            </a:extLst>
          </p:cNvPr>
          <p:cNvSpPr txBox="1">
            <a:spLocks/>
          </p:cNvSpPr>
          <p:nvPr/>
        </p:nvSpPr>
        <p:spPr>
          <a:xfrm>
            <a:off x="342901" y="2297114"/>
            <a:ext cx="12106274" cy="41957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CERN </a:t>
            </a:r>
            <a:r>
              <a:rPr lang="en-US" dirty="0" err="1"/>
              <a:t>S’Cool</a:t>
            </a:r>
            <a:r>
              <a:rPr lang="en-US" dirty="0"/>
              <a:t> Lab: Mystery Boxes; Jelly Lenses; Particle Quiz; Cloud Chambers</a:t>
            </a:r>
          </a:p>
          <a:p>
            <a:r>
              <a:rPr lang="en-US" dirty="0"/>
              <a:t>Perimeter Institute</a:t>
            </a:r>
          </a:p>
          <a:p>
            <a:r>
              <a:rPr lang="en-US" dirty="0"/>
              <a:t>Sanford Underground Lab</a:t>
            </a:r>
          </a:p>
          <a:p>
            <a:r>
              <a:rPr lang="en-US" dirty="0"/>
              <a:t>Credo Detector Project</a:t>
            </a:r>
          </a:p>
          <a:p>
            <a:r>
              <a:rPr lang="en-US" dirty="0"/>
              <a:t>Dark Matter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6DD7-CDCA-408B-A144-1DF26A90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are we doing this?</a:t>
            </a:r>
            <a:br>
              <a:rPr lang="en-US" dirty="0"/>
            </a:br>
            <a:r>
              <a:rPr lang="en-US" dirty="0"/>
              <a:t>Curriculum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CE601-5628-4E05-82C0-38401ED34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Lessons we have developed or are modifying are aligned across Years 7-10 and Physics</a:t>
            </a:r>
          </a:p>
          <a:p>
            <a:r>
              <a:rPr lang="en-US" dirty="0"/>
              <a:t>Topics included: </a:t>
            </a:r>
          </a:p>
          <a:p>
            <a:pPr lvl="1"/>
            <a:r>
              <a:rPr lang="en-US" dirty="0"/>
              <a:t>Gravitation</a:t>
            </a:r>
          </a:p>
          <a:p>
            <a:pPr lvl="1"/>
            <a:r>
              <a:rPr lang="en-US" dirty="0"/>
              <a:t>Rotation</a:t>
            </a:r>
          </a:p>
          <a:p>
            <a:pPr lvl="1"/>
            <a:r>
              <a:rPr lang="en-US" dirty="0"/>
              <a:t>Light and lensing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Nature of Science</a:t>
            </a:r>
          </a:p>
          <a:p>
            <a:pPr lvl="1"/>
            <a:r>
              <a:rPr lang="en-US" dirty="0"/>
              <a:t>Atomic structure</a:t>
            </a:r>
          </a:p>
          <a:p>
            <a:pPr lvl="1"/>
            <a:r>
              <a:rPr lang="en-US" dirty="0"/>
              <a:t>All curriculum aligned and delivered in conjunction with science teachers</a:t>
            </a:r>
          </a:p>
        </p:txBody>
      </p:sp>
    </p:spTree>
    <p:extLst>
      <p:ext uri="{BB962C8B-B14F-4D97-AF65-F5344CB8AC3E}">
        <p14:creationId xmlns:p14="http://schemas.microsoft.com/office/powerpoint/2010/main" val="240836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BDEF74-3C9C-48C7-9184-FB3C4CAD2A5F}"/>
              </a:ext>
            </a:extLst>
          </p:cNvPr>
          <p:cNvSpPr txBox="1"/>
          <p:nvPr/>
        </p:nvSpPr>
        <p:spPr>
          <a:xfrm>
            <a:off x="819150" y="2352674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Dark Matter Scientists are creative! They study the world around us from the large scales of galaxies to the smallest particles. 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03FF4-EE3D-4020-88B3-09CE3D0D0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7124" y="1843088"/>
            <a:ext cx="4493373" cy="452547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CE1AAE7-21F3-412D-97CA-84AC79B68198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14141"/>
                </a:solidFill>
                <a:latin typeface="Montserrat Light" panose="000004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How are we doing this?</a:t>
            </a:r>
            <a:br>
              <a:rPr lang="en-US"/>
            </a:br>
            <a:r>
              <a:rPr lang="en-US"/>
              <a:t>Creativity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21497"/>
      </p:ext>
    </p:extLst>
  </p:cSld>
  <p:clrMapOvr>
    <a:masterClrMapping/>
  </p:clrMapOvr>
</p:sld>
</file>

<file path=ppt/theme/theme1.xml><?xml version="1.0" encoding="utf-8"?>
<a:theme xmlns:a="http://schemas.openxmlformats.org/drawingml/2006/main" name="Dark Matt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9D867CFF-9B68-49FE-AF60-9A8142EEDD39}" vid="{485DBC71-C4BB-40AB-8501-59789BD285C5}"/>
    </a:ext>
  </a:extLst>
</a:theme>
</file>

<file path=ppt/theme/theme2.xml><?xml version="1.0" encoding="utf-8"?>
<a:theme xmlns:a="http://schemas.openxmlformats.org/drawingml/2006/main" name="1_Dark Matt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2AC1932-4B92-4CC3-BA52-192B4B424BDE}" vid="{0E34F16C-E9CB-4F6B-B459-87550103F67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DE38E27B01634BACE02288770CE851" ma:contentTypeVersion="11" ma:contentTypeDescription="Create a new document." ma:contentTypeScope="" ma:versionID="6f0bb85c77daaeccf0f5a801e3869cbe">
  <xsd:schema xmlns:xsd="http://www.w3.org/2001/XMLSchema" xmlns:xs="http://www.w3.org/2001/XMLSchema" xmlns:p="http://schemas.microsoft.com/office/2006/metadata/properties" xmlns:ns3="91978036-1e7a-4eac-a3f8-91fe4e332735" xmlns:ns4="98c2c6c6-4e66-49b3-9e0e-58b134809b10" targetNamespace="http://schemas.microsoft.com/office/2006/metadata/properties" ma:root="true" ma:fieldsID="5b945af9a6bc41d53a426e5026b63299" ns3:_="" ns4:_="">
    <xsd:import namespace="91978036-1e7a-4eac-a3f8-91fe4e332735"/>
    <xsd:import namespace="98c2c6c6-4e66-49b3-9e0e-58b134809b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78036-1e7a-4eac-a3f8-91fe4e332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2c6c6-4e66-49b3-9e0e-58b134809b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423DD6-CEC6-4500-9A77-4F564631B4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CFF9D7-38B9-4B44-84BC-20F011958CE3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91978036-1e7a-4eac-a3f8-91fe4e332735"/>
    <ds:schemaRef ds:uri="http://schemas.microsoft.com/office/2006/documentManagement/types"/>
    <ds:schemaRef ds:uri="98c2c6c6-4e66-49b3-9e0e-58b134809b1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8DD74BF-B8A3-4682-8AAF-131E9032A4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978036-1e7a-4eac-a3f8-91fe4e332735"/>
    <ds:schemaRef ds:uri="98c2c6c6-4e66-49b3-9e0e-58b134809b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13025</TotalTime>
  <Words>685</Words>
  <Application>Microsoft Macintosh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Montserrat Light</vt:lpstr>
      <vt:lpstr>Dark Mattter theme</vt:lpstr>
      <vt:lpstr>1_Dark Mattter theme</vt:lpstr>
      <vt:lpstr>Education Update – Regional Schools</vt:lpstr>
      <vt:lpstr>Why Dark Matter in Education</vt:lpstr>
      <vt:lpstr>Why collaborate with regional schools?</vt:lpstr>
      <vt:lpstr>PowerPoint Presentation</vt:lpstr>
      <vt:lpstr>PowerPoint Presentation</vt:lpstr>
      <vt:lpstr>How are we doing this?</vt:lpstr>
      <vt:lpstr>How are we doing this? Learning from Others with Existing Resources</vt:lpstr>
      <vt:lpstr>How are we doing this? Curriculum Alignment</vt:lpstr>
      <vt:lpstr>PowerPoint Presentation</vt:lpstr>
      <vt:lpstr>Creativity: Design Inspiration</vt:lpstr>
      <vt:lpstr>Creative Activity: Light and Art</vt:lpstr>
      <vt:lpstr>How are we doing this? Nature of Science</vt:lpstr>
      <vt:lpstr>How are we doing this? Nature of Science – Mystery Boxes</vt:lpstr>
      <vt:lpstr>PowerPoint Presentation</vt:lpstr>
      <vt:lpstr>The Answers: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Schools Engagement Discussion</dc:title>
  <dc:creator>Jackie Bondell</dc:creator>
  <cp:lastModifiedBy>Microsoft Office User</cp:lastModifiedBy>
  <cp:revision>21</cp:revision>
  <dcterms:created xsi:type="dcterms:W3CDTF">2021-03-23T01:36:41Z</dcterms:created>
  <dcterms:modified xsi:type="dcterms:W3CDTF">2021-11-29T01:53:03Z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0x0101008FDE38E27B01634BACE02288770CE851</vt:lpwstr>
  </property>
</Properties>
</file>