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61" r:id="rId4"/>
    <p:sldId id="258" r:id="rId5"/>
    <p:sldId id="268" r:id="rId6"/>
    <p:sldId id="269" r:id="rId7"/>
    <p:sldId id="279" r:id="rId8"/>
    <p:sldId id="262" r:id="rId9"/>
    <p:sldId id="270" r:id="rId10"/>
    <p:sldId id="271" r:id="rId11"/>
    <p:sldId id="265" r:id="rId12"/>
    <p:sldId id="272" r:id="rId13"/>
    <p:sldId id="266" r:id="rId14"/>
    <p:sldId id="267" r:id="rId15"/>
    <p:sldId id="273" r:id="rId16"/>
    <p:sldId id="277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209FE-0551-4564-A393-E5F411AE0A3C}" v="740" dt="2021-11-29T11:31:51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5845" autoAdjust="0"/>
  </p:normalViewPr>
  <p:slideViewPr>
    <p:cSldViewPr snapToGrid="0">
      <p:cViewPr varScale="1">
        <p:scale>
          <a:sx n="72" d="100"/>
          <a:sy n="72" d="100"/>
        </p:scale>
        <p:origin x="64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8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Ritter" userId="dd31d9dc61fe97e5" providerId="LiveId" clId="{CCF209FE-0551-4564-A393-E5F411AE0A3C}"/>
    <pc:docChg chg="undo redo custSel addSld delSld modSld sldOrd">
      <pc:chgData name="Alex Ritter" userId="dd31d9dc61fe97e5" providerId="LiveId" clId="{CCF209FE-0551-4564-A393-E5F411AE0A3C}" dt="2021-11-29T11:32:09.269" v="1279" actId="1076"/>
      <pc:docMkLst>
        <pc:docMk/>
      </pc:docMkLst>
      <pc:sldChg chg="modSp mod modAnim">
        <pc:chgData name="Alex Ritter" userId="dd31d9dc61fe97e5" providerId="LiveId" clId="{CCF209FE-0551-4564-A393-E5F411AE0A3C}" dt="2021-11-29T11:32:09.269" v="1279" actId="1076"/>
        <pc:sldMkLst>
          <pc:docMk/>
          <pc:sldMk cId="1177320157" sldId="258"/>
        </pc:sldMkLst>
        <pc:spChg chg="mod">
          <ac:chgData name="Alex Ritter" userId="dd31d9dc61fe97e5" providerId="LiveId" clId="{CCF209FE-0551-4564-A393-E5F411AE0A3C}" dt="2021-11-29T11:32:06.188" v="1278" actId="1076"/>
          <ac:spMkLst>
            <pc:docMk/>
            <pc:sldMk cId="1177320157" sldId="258"/>
            <ac:spMk id="3" creationId="{6FCE1898-49D3-4CF4-84C0-3AC34E184633}"/>
          </ac:spMkLst>
        </pc:spChg>
        <pc:grpChg chg="mod">
          <ac:chgData name="Alex Ritter" userId="dd31d9dc61fe97e5" providerId="LiveId" clId="{CCF209FE-0551-4564-A393-E5F411AE0A3C}" dt="2021-11-29T11:32:00.618" v="1277" actId="1076"/>
          <ac:grpSpMkLst>
            <pc:docMk/>
            <pc:sldMk cId="1177320157" sldId="258"/>
            <ac:grpSpMk id="11" creationId="{479ED20C-5F34-4A4C-AA66-DAE2DFD56153}"/>
          </ac:grpSpMkLst>
        </pc:grpChg>
        <pc:picChg chg="mod">
          <ac:chgData name="Alex Ritter" userId="dd31d9dc61fe97e5" providerId="LiveId" clId="{CCF209FE-0551-4564-A393-E5F411AE0A3C}" dt="2021-11-29T11:32:09.269" v="1279" actId="1076"/>
          <ac:picMkLst>
            <pc:docMk/>
            <pc:sldMk cId="1177320157" sldId="258"/>
            <ac:picMk id="14" creationId="{A8289955-1073-4794-B4E0-64C1B21681C9}"/>
          </ac:picMkLst>
        </pc:picChg>
      </pc:sldChg>
      <pc:sldChg chg="modSp mod">
        <pc:chgData name="Alex Ritter" userId="dd31d9dc61fe97e5" providerId="LiveId" clId="{CCF209FE-0551-4564-A393-E5F411AE0A3C}" dt="2021-11-28T03:01:57.904" v="113" actId="207"/>
        <pc:sldMkLst>
          <pc:docMk/>
          <pc:sldMk cId="1724274036" sldId="262"/>
        </pc:sldMkLst>
        <pc:spChg chg="mod">
          <ac:chgData name="Alex Ritter" userId="dd31d9dc61fe97e5" providerId="LiveId" clId="{CCF209FE-0551-4564-A393-E5F411AE0A3C}" dt="2021-11-28T03:01:57.904" v="113" actId="207"/>
          <ac:spMkLst>
            <pc:docMk/>
            <pc:sldMk cId="1724274036" sldId="262"/>
            <ac:spMk id="3" creationId="{DB8DCA94-51E6-4578-9F9B-117EB8A96B04}"/>
          </ac:spMkLst>
        </pc:spChg>
        <pc:picChg chg="mod">
          <ac:chgData name="Alex Ritter" userId="dd31d9dc61fe97e5" providerId="LiveId" clId="{CCF209FE-0551-4564-A393-E5F411AE0A3C}" dt="2021-11-28T02:59:59.377" v="98" actId="1038"/>
          <ac:picMkLst>
            <pc:docMk/>
            <pc:sldMk cId="1724274036" sldId="262"/>
            <ac:picMk id="12" creationId="{469C53B6-71CC-451D-B2AB-F23A90E75C01}"/>
          </ac:picMkLst>
        </pc:picChg>
        <pc:picChg chg="mod">
          <ac:chgData name="Alex Ritter" userId="dd31d9dc61fe97e5" providerId="LiveId" clId="{CCF209FE-0551-4564-A393-E5F411AE0A3C}" dt="2021-11-28T02:59:56.641" v="91" actId="1038"/>
          <ac:picMkLst>
            <pc:docMk/>
            <pc:sldMk cId="1724274036" sldId="262"/>
            <ac:picMk id="13" creationId="{5370069E-E158-4294-A0CD-0C57ED686E0F}"/>
          </ac:picMkLst>
        </pc:picChg>
      </pc:sldChg>
      <pc:sldChg chg="del">
        <pc:chgData name="Alex Ritter" userId="dd31d9dc61fe97e5" providerId="LiveId" clId="{CCF209FE-0551-4564-A393-E5F411AE0A3C}" dt="2021-11-28T03:05:49.130" v="168" actId="47"/>
        <pc:sldMkLst>
          <pc:docMk/>
          <pc:sldMk cId="761181168" sldId="263"/>
        </pc:sldMkLst>
      </pc:sldChg>
      <pc:sldChg chg="modSp mod">
        <pc:chgData name="Alex Ritter" userId="dd31d9dc61fe97e5" providerId="LiveId" clId="{CCF209FE-0551-4564-A393-E5F411AE0A3C}" dt="2021-11-29T03:13:47.502" v="1172" actId="20577"/>
        <pc:sldMkLst>
          <pc:docMk/>
          <pc:sldMk cId="1506137244" sldId="265"/>
        </pc:sldMkLst>
        <pc:spChg chg="mod">
          <ac:chgData name="Alex Ritter" userId="dd31d9dc61fe97e5" providerId="LiveId" clId="{CCF209FE-0551-4564-A393-E5F411AE0A3C}" dt="2021-11-29T03:13:47.502" v="1172" actId="20577"/>
          <ac:spMkLst>
            <pc:docMk/>
            <pc:sldMk cId="1506137244" sldId="265"/>
            <ac:spMk id="3" creationId="{4B2C1489-5167-45B0-B874-D3366B0F0BFC}"/>
          </ac:spMkLst>
        </pc:spChg>
      </pc:sldChg>
      <pc:sldChg chg="addSp modSp mod">
        <pc:chgData name="Alex Ritter" userId="dd31d9dc61fe97e5" providerId="LiveId" clId="{CCF209FE-0551-4564-A393-E5F411AE0A3C}" dt="2021-11-29T03:15:19.541" v="1221" actId="1038"/>
        <pc:sldMkLst>
          <pc:docMk/>
          <pc:sldMk cId="1200274216" sldId="266"/>
        </pc:sldMkLst>
        <pc:spChg chg="mod">
          <ac:chgData name="Alex Ritter" userId="dd31d9dc61fe97e5" providerId="LiveId" clId="{CCF209FE-0551-4564-A393-E5F411AE0A3C}" dt="2021-11-29T03:07:24.120" v="995" actId="1076"/>
          <ac:spMkLst>
            <pc:docMk/>
            <pc:sldMk cId="1200274216" sldId="266"/>
            <ac:spMk id="3" creationId="{5D450EE4-FA1B-492E-AF41-5A0A41E6A5AE}"/>
          </ac:spMkLst>
        </pc:spChg>
        <pc:spChg chg="add mod">
          <ac:chgData name="Alex Ritter" userId="dd31d9dc61fe97e5" providerId="LiveId" clId="{CCF209FE-0551-4564-A393-E5F411AE0A3C}" dt="2021-11-29T03:15:16.084" v="1220" actId="1038"/>
          <ac:spMkLst>
            <pc:docMk/>
            <pc:sldMk cId="1200274216" sldId="266"/>
            <ac:spMk id="19" creationId="{105E0DEF-6DD4-4241-A7B5-5E2469E1D386}"/>
          </ac:spMkLst>
        </pc:spChg>
        <pc:picChg chg="mod">
          <ac:chgData name="Alex Ritter" userId="dd31d9dc61fe97e5" providerId="LiveId" clId="{CCF209FE-0551-4564-A393-E5F411AE0A3C}" dt="2021-11-29T03:07:28.148" v="996" actId="1076"/>
          <ac:picMkLst>
            <pc:docMk/>
            <pc:sldMk cId="1200274216" sldId="266"/>
            <ac:picMk id="8" creationId="{3C099876-BD52-4979-BE59-ACE744C06F6D}"/>
          </ac:picMkLst>
        </pc:picChg>
        <pc:picChg chg="mod">
          <ac:chgData name="Alex Ritter" userId="dd31d9dc61fe97e5" providerId="LiveId" clId="{CCF209FE-0551-4564-A393-E5F411AE0A3C}" dt="2021-11-29T03:07:28.148" v="996" actId="1076"/>
          <ac:picMkLst>
            <pc:docMk/>
            <pc:sldMk cId="1200274216" sldId="266"/>
            <ac:picMk id="10" creationId="{E097E2BE-0344-4DDA-B9A3-DE2B77A8E8F9}"/>
          </ac:picMkLst>
        </pc:picChg>
        <pc:cxnChg chg="add mod">
          <ac:chgData name="Alex Ritter" userId="dd31d9dc61fe97e5" providerId="LiveId" clId="{CCF209FE-0551-4564-A393-E5F411AE0A3C}" dt="2021-11-29T03:15:19.541" v="1221" actId="1038"/>
          <ac:cxnSpMkLst>
            <pc:docMk/>
            <pc:sldMk cId="1200274216" sldId="266"/>
            <ac:cxnSpMk id="18" creationId="{C611B6C9-F2D0-484F-84F9-547C75C327DE}"/>
          </ac:cxnSpMkLst>
        </pc:cxnChg>
      </pc:sldChg>
      <pc:sldChg chg="modSp mod">
        <pc:chgData name="Alex Ritter" userId="dd31d9dc61fe97e5" providerId="LiveId" clId="{CCF209FE-0551-4564-A393-E5F411AE0A3C}" dt="2021-11-28T02:58:48.303" v="52" actId="113"/>
        <pc:sldMkLst>
          <pc:docMk/>
          <pc:sldMk cId="4194840224" sldId="268"/>
        </pc:sldMkLst>
        <pc:spChg chg="mod">
          <ac:chgData name="Alex Ritter" userId="dd31d9dc61fe97e5" providerId="LiveId" clId="{CCF209FE-0551-4564-A393-E5F411AE0A3C}" dt="2021-11-28T02:58:48.303" v="52" actId="113"/>
          <ac:spMkLst>
            <pc:docMk/>
            <pc:sldMk cId="4194840224" sldId="268"/>
            <ac:spMk id="3" creationId="{0ECBB614-DBBD-4F39-B2F9-7653E0F66052}"/>
          </ac:spMkLst>
        </pc:spChg>
      </pc:sldChg>
      <pc:sldChg chg="addSp modSp mod modAnim">
        <pc:chgData name="Alex Ritter" userId="dd31d9dc61fe97e5" providerId="LiveId" clId="{CCF209FE-0551-4564-A393-E5F411AE0A3C}" dt="2021-11-29T03:11:52.071" v="1012"/>
        <pc:sldMkLst>
          <pc:docMk/>
          <pc:sldMk cId="2768137368" sldId="270"/>
        </pc:sldMkLst>
        <pc:spChg chg="mod">
          <ac:chgData name="Alex Ritter" userId="dd31d9dc61fe97e5" providerId="LiveId" clId="{CCF209FE-0551-4564-A393-E5F411AE0A3C}" dt="2021-11-28T03:05:29.050" v="165" actId="20577"/>
          <ac:spMkLst>
            <pc:docMk/>
            <pc:sldMk cId="2768137368" sldId="270"/>
            <ac:spMk id="3" creationId="{12229D55-A281-467E-8799-E185E292368B}"/>
          </ac:spMkLst>
        </pc:spChg>
        <pc:picChg chg="mod">
          <ac:chgData name="Alex Ritter" userId="dd31d9dc61fe97e5" providerId="LiveId" clId="{CCF209FE-0551-4564-A393-E5F411AE0A3C}" dt="2021-11-28T03:03:38.940" v="119" actId="1076"/>
          <ac:picMkLst>
            <pc:docMk/>
            <pc:sldMk cId="2768137368" sldId="270"/>
            <ac:picMk id="7" creationId="{A06E55D2-1631-4DAC-B929-977267B67A4A}"/>
          </ac:picMkLst>
        </pc:picChg>
        <pc:picChg chg="add mod">
          <ac:chgData name="Alex Ritter" userId="dd31d9dc61fe97e5" providerId="LiveId" clId="{CCF209FE-0551-4564-A393-E5F411AE0A3C}" dt="2021-11-28T03:05:45.240" v="167" actId="1076"/>
          <ac:picMkLst>
            <pc:docMk/>
            <pc:sldMk cId="2768137368" sldId="270"/>
            <ac:picMk id="8" creationId="{34B18116-EC98-457A-AD2B-7DAD29055E0D}"/>
          </ac:picMkLst>
        </pc:picChg>
      </pc:sldChg>
      <pc:sldChg chg="addSp delSp modSp mod modAnim">
        <pc:chgData name="Alex Ritter" userId="dd31d9dc61fe97e5" providerId="LiveId" clId="{CCF209FE-0551-4564-A393-E5F411AE0A3C}" dt="2021-11-29T03:14:43.938" v="1180"/>
        <pc:sldMkLst>
          <pc:docMk/>
          <pc:sldMk cId="2567277240" sldId="272"/>
        </pc:sldMkLst>
        <pc:spChg chg="mod">
          <ac:chgData name="Alex Ritter" userId="dd31d9dc61fe97e5" providerId="LiveId" clId="{CCF209FE-0551-4564-A393-E5F411AE0A3C}" dt="2021-11-28T03:12:54.672" v="242" actId="20577"/>
          <ac:spMkLst>
            <pc:docMk/>
            <pc:sldMk cId="2567277240" sldId="272"/>
            <ac:spMk id="3" creationId="{F7E0E85B-1161-43B7-AA16-58E504633D4D}"/>
          </ac:spMkLst>
        </pc:spChg>
        <pc:spChg chg="add mod">
          <ac:chgData name="Alex Ritter" userId="dd31d9dc61fe97e5" providerId="LiveId" clId="{CCF209FE-0551-4564-A393-E5F411AE0A3C}" dt="2021-11-28T03:11:00.738" v="219" actId="404"/>
          <ac:spMkLst>
            <pc:docMk/>
            <pc:sldMk cId="2567277240" sldId="272"/>
            <ac:spMk id="9" creationId="{CD6A6D0A-5F45-41D5-B8BB-2A2A3A7498BD}"/>
          </ac:spMkLst>
        </pc:spChg>
        <pc:spChg chg="add del mod">
          <ac:chgData name="Alex Ritter" userId="dd31d9dc61fe97e5" providerId="LiveId" clId="{CCF209FE-0551-4564-A393-E5F411AE0A3C}" dt="2021-11-28T03:13:03.172" v="243" actId="478"/>
          <ac:spMkLst>
            <pc:docMk/>
            <pc:sldMk cId="2567277240" sldId="272"/>
            <ac:spMk id="11" creationId="{5A223BAB-90D5-4B94-BE75-3601753044A0}"/>
          </ac:spMkLst>
        </pc:spChg>
        <pc:cxnChg chg="add mod">
          <ac:chgData name="Alex Ritter" userId="dd31d9dc61fe97e5" providerId="LiveId" clId="{CCF209FE-0551-4564-A393-E5F411AE0A3C}" dt="2021-11-28T03:08:43.777" v="174" actId="1582"/>
          <ac:cxnSpMkLst>
            <pc:docMk/>
            <pc:sldMk cId="2567277240" sldId="272"/>
            <ac:cxnSpMk id="7" creationId="{F3CEFDB2-B3F7-4AB1-9C55-56BEAD543BE7}"/>
          </ac:cxnSpMkLst>
        </pc:cxnChg>
      </pc:sldChg>
      <pc:sldChg chg="addSp delSp modSp add del mod ord delAnim modAnim">
        <pc:chgData name="Alex Ritter" userId="dd31d9dc61fe97e5" providerId="LiveId" clId="{CCF209FE-0551-4564-A393-E5F411AE0A3C}" dt="2021-11-29T00:17:20.818" v="994" actId="478"/>
        <pc:sldMkLst>
          <pc:docMk/>
          <pc:sldMk cId="2227086900" sldId="277"/>
        </pc:sldMkLst>
        <pc:spChg chg="mod">
          <ac:chgData name="Alex Ritter" userId="dd31d9dc61fe97e5" providerId="LiveId" clId="{CCF209FE-0551-4564-A393-E5F411AE0A3C}" dt="2021-11-29T00:15:19.728" v="985" actId="14100"/>
          <ac:spMkLst>
            <pc:docMk/>
            <pc:sldMk cId="2227086900" sldId="277"/>
            <ac:spMk id="5" creationId="{11C8B31F-A1D5-48F1-BD3C-C8AEC81EC7D9}"/>
          </ac:spMkLst>
        </pc:spChg>
        <pc:spChg chg="del mod topLvl">
          <ac:chgData name="Alex Ritter" userId="dd31d9dc61fe97e5" providerId="LiveId" clId="{CCF209FE-0551-4564-A393-E5F411AE0A3C}" dt="2021-11-29T00:15:13.596" v="984" actId="478"/>
          <ac:spMkLst>
            <pc:docMk/>
            <pc:sldMk cId="2227086900" sldId="277"/>
            <ac:spMk id="10" creationId="{3E530C93-7CAB-4CA5-8BAB-1F0FDD9C25F7}"/>
          </ac:spMkLst>
        </pc:spChg>
        <pc:grpChg chg="add del mod">
          <ac:chgData name="Alex Ritter" userId="dd31d9dc61fe97e5" providerId="LiveId" clId="{CCF209FE-0551-4564-A393-E5F411AE0A3C}" dt="2021-11-28T23:36:53.609" v="887" actId="165"/>
          <ac:grpSpMkLst>
            <pc:docMk/>
            <pc:sldMk cId="2227086900" sldId="277"/>
            <ac:grpSpMk id="2" creationId="{AE19B50B-202D-4B1F-BA30-0A8C078D0DE1}"/>
          </ac:grpSpMkLst>
        </pc:grpChg>
        <pc:picChg chg="add del mod">
          <ac:chgData name="Alex Ritter" userId="dd31d9dc61fe97e5" providerId="LiveId" clId="{CCF209FE-0551-4564-A393-E5F411AE0A3C}" dt="2021-11-28T03:42:37.317" v="774" actId="478"/>
          <ac:picMkLst>
            <pc:docMk/>
            <pc:sldMk cId="2227086900" sldId="277"/>
            <ac:picMk id="6" creationId="{38E8D55F-C94C-411B-923C-28E2E3879D89}"/>
          </ac:picMkLst>
        </pc:picChg>
        <pc:picChg chg="add mod">
          <ac:chgData name="Alex Ritter" userId="dd31d9dc61fe97e5" providerId="LiveId" clId="{CCF209FE-0551-4564-A393-E5F411AE0A3C}" dt="2021-11-29T00:16:40.248" v="993" actId="1076"/>
          <ac:picMkLst>
            <pc:docMk/>
            <pc:sldMk cId="2227086900" sldId="277"/>
            <ac:picMk id="6" creationId="{EB5628F4-7E4C-4BCE-8978-196209F04F52}"/>
          </ac:picMkLst>
        </pc:picChg>
        <pc:picChg chg="del mod topLvl">
          <ac:chgData name="Alex Ritter" userId="dd31d9dc61fe97e5" providerId="LiveId" clId="{CCF209FE-0551-4564-A393-E5F411AE0A3C}" dt="2021-11-29T00:15:09.023" v="982" actId="478"/>
          <ac:picMkLst>
            <pc:docMk/>
            <pc:sldMk cId="2227086900" sldId="277"/>
            <ac:picMk id="7" creationId="{F8861686-12C9-4A6A-8A6A-076EE519508C}"/>
          </ac:picMkLst>
        </pc:picChg>
        <pc:picChg chg="add del mod">
          <ac:chgData name="Alex Ritter" userId="dd31d9dc61fe97e5" providerId="LiveId" clId="{CCF209FE-0551-4564-A393-E5F411AE0A3C}" dt="2021-11-28T03:45:31.764" v="793" actId="478"/>
          <ac:picMkLst>
            <pc:docMk/>
            <pc:sldMk cId="2227086900" sldId="277"/>
            <ac:picMk id="9" creationId="{CF17A558-C710-4A3A-B33B-9A6480ECF682}"/>
          </ac:picMkLst>
        </pc:picChg>
        <pc:picChg chg="add del mod">
          <ac:chgData name="Alex Ritter" userId="dd31d9dc61fe97e5" providerId="LiveId" clId="{CCF209FE-0551-4564-A393-E5F411AE0A3C}" dt="2021-11-29T00:17:20.818" v="994" actId="478"/>
          <ac:picMkLst>
            <pc:docMk/>
            <pc:sldMk cId="2227086900" sldId="277"/>
            <ac:picMk id="13" creationId="{8015DF3E-BFFB-4AF4-B94F-6BAF0A24904A}"/>
          </ac:picMkLst>
        </pc:picChg>
        <pc:picChg chg="del mod ord topLvl modCrop">
          <ac:chgData name="Alex Ritter" userId="dd31d9dc61fe97e5" providerId="LiveId" clId="{CCF209FE-0551-4564-A393-E5F411AE0A3C}" dt="2021-11-29T00:15:07.713" v="981" actId="478"/>
          <ac:picMkLst>
            <pc:docMk/>
            <pc:sldMk cId="2227086900" sldId="277"/>
            <ac:picMk id="14" creationId="{CB6D4159-827C-4BF9-A4B3-2BB9351D5C3E}"/>
          </ac:picMkLst>
        </pc:picChg>
        <pc:picChg chg="del mod topLvl">
          <ac:chgData name="Alex Ritter" userId="dd31d9dc61fe97e5" providerId="LiveId" clId="{CCF209FE-0551-4564-A393-E5F411AE0A3C}" dt="2021-11-29T00:15:11.468" v="983" actId="478"/>
          <ac:picMkLst>
            <pc:docMk/>
            <pc:sldMk cId="2227086900" sldId="277"/>
            <ac:picMk id="15" creationId="{5FD5F914-C51F-460F-82AB-4BE11755764D}"/>
          </ac:picMkLst>
        </pc:picChg>
        <pc:picChg chg="add del mod ord modCrop">
          <ac:chgData name="Alex Ritter" userId="dd31d9dc61fe97e5" providerId="LiveId" clId="{CCF209FE-0551-4564-A393-E5F411AE0A3C}" dt="2021-11-29T00:15:21.204" v="986" actId="478"/>
          <ac:picMkLst>
            <pc:docMk/>
            <pc:sldMk cId="2227086900" sldId="277"/>
            <ac:picMk id="16" creationId="{EE890CCD-0AD6-48E9-B5EF-B987826B5FB3}"/>
          </ac:picMkLst>
        </pc:picChg>
      </pc:sldChg>
      <pc:sldChg chg="del">
        <pc:chgData name="Alex Ritter" userId="dd31d9dc61fe97e5" providerId="LiveId" clId="{CCF209FE-0551-4564-A393-E5F411AE0A3C}" dt="2021-11-28T03:17:49.075" v="245" actId="47"/>
        <pc:sldMkLst>
          <pc:docMk/>
          <pc:sldMk cId="3725773968" sldId="280"/>
        </pc:sldMkLst>
      </pc:sldChg>
      <pc:sldChg chg="modSp new del mod">
        <pc:chgData name="Alex Ritter" userId="dd31d9dc61fe97e5" providerId="LiveId" clId="{CCF209FE-0551-4564-A393-E5F411AE0A3C}" dt="2021-11-28T02:56:58.601" v="4" actId="47"/>
        <pc:sldMkLst>
          <pc:docMk/>
          <pc:sldMk cId="3933650501" sldId="281"/>
        </pc:sldMkLst>
        <pc:spChg chg="mod">
          <ac:chgData name="Alex Ritter" userId="dd31d9dc61fe97e5" providerId="LiveId" clId="{CCF209FE-0551-4564-A393-E5F411AE0A3C}" dt="2021-11-28T02:56:43.917" v="1"/>
          <ac:spMkLst>
            <pc:docMk/>
            <pc:sldMk cId="3933650501" sldId="281"/>
            <ac:spMk id="2" creationId="{D831C058-72B8-4F46-A7A2-5A62FC4A0C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2131-20A2-4ED0-A945-6C697CA52298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BB705-E401-4E95-8476-885F5B0606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1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AAD7-03B7-49A2-BC13-0EEBD56DEBEF}" type="datetime1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6811FB3-5028-4644-9311-B80850EA6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10" y="5188542"/>
            <a:ext cx="2665130" cy="93812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1CE638E-8132-47A3-9478-B0F768C7D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40" y="4931612"/>
            <a:ext cx="1369614" cy="13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5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5E7-571C-49FD-8090-0DBCCF594ACE}" type="datetime1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A68C-9DEE-44AD-B731-8879A115A3F9}" type="datetime1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07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03746"/>
            <a:ext cx="10058400" cy="4466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8CF6-43B0-47E1-8E5B-20E6E3D9D06E}" type="datetime1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18B3040-543D-4478-B6CC-4EEC23C89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86" y="299660"/>
            <a:ext cx="2158442" cy="75977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DF57E90-CBEA-4130-B33F-BE7B9F962F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14" y="124933"/>
            <a:ext cx="1109226" cy="11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6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95598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5382-6215-4584-929D-18DFD266EB8C}" type="datetime1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80160" y="375365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270590D-BF36-40D0-9095-A6C160150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10" y="5188542"/>
            <a:ext cx="2665130" cy="93812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CC7470C-154B-4FB6-913B-AC52703F8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40" y="4931612"/>
            <a:ext cx="1369614" cy="13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B772-2174-4D4D-B9CC-D4EA3D92D623}" type="datetime1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46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D85-231F-42C5-A897-2C984F2988D6}" type="datetime1">
              <a:rPr lang="en-AU" smtClean="0"/>
              <a:t>29/11/2021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94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7A4E-759B-492C-B450-8ED9BAAE99CB}" type="datetime1">
              <a:rPr lang="en-AU" smtClean="0"/>
              <a:t>29/11/2021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55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AA4B-7D91-44FC-97AE-6E2E74F14CD6}" type="datetime1">
              <a:rPr lang="en-AU" smtClean="0"/>
              <a:t>29/11/2021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55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A0CC-2354-47FA-8E82-F7DF8247AA3C}" type="datetime1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5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159-A276-4DDC-8640-C90A299F431F}" type="datetime1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62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8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34159"/>
            <a:ext cx="10058400" cy="46349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34B3ED-57C4-46CF-98A4-76A24D7E6832}" type="datetime1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Dark QCD and infrared fixed points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5B9C93-F38E-456F-9F1D-D9BEE6F6B30A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17566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8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BE96-91A4-4A49-AEAC-A066B3455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Autofit/>
          </a:bodyPr>
          <a:lstStyle/>
          <a:p>
            <a:r>
              <a:rPr lang="en-AU" sz="6000" dirty="0"/>
              <a:t>Exploring the cosmological dark matter coincidence with infrared fixed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5DC74-18F9-4A05-840D-A9C16105C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r>
              <a:rPr lang="en-AU" dirty="0"/>
              <a:t>Alex Ritter</a:t>
            </a:r>
          </a:p>
        </p:txBody>
      </p:sp>
    </p:spTree>
    <p:extLst>
      <p:ext uri="{BB962C8B-B14F-4D97-AF65-F5344CB8AC3E}">
        <p14:creationId xmlns:p14="http://schemas.microsoft.com/office/powerpoint/2010/main" val="281891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E84E7-E97B-467B-B2A4-8B416A50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Dark QCD and infrared fixed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76679-5230-4B76-B642-09F7052D7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19C34-8B05-4889-BD9C-DA97C4F9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84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4C1-4471-461C-B9CA-E3CE6B31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Dark QCD and infrared fixed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C1489-5167-45B0-B874-D3366B0F0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291583"/>
                <a:ext cx="5770880" cy="4846200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Bai and </a:t>
                </a:r>
                <a:r>
                  <a:rPr lang="en-AU" dirty="0" err="1"/>
                  <a:t>Schwaller</a:t>
                </a:r>
                <a:r>
                  <a:rPr lang="en-AU" dirty="0"/>
                  <a:t> (2013) [1306.4676]</a:t>
                </a:r>
              </a:p>
              <a:p>
                <a:pPr lvl="1"/>
                <a:r>
                  <a:rPr lang="en-AU" dirty="0"/>
                  <a:t>To relate confinement scales, only need to relate coupling constants in the IR</a:t>
                </a:r>
              </a:p>
              <a:p>
                <a:r>
                  <a:rPr lang="en-AU" dirty="0"/>
                  <a:t>Introduce a dark confining gauge group and new field content, including bifundamentals</a:t>
                </a:r>
              </a:p>
              <a:p>
                <a:r>
                  <a:rPr lang="en-AU" dirty="0"/>
                  <a:t>Obtain coupled two-loop beta functions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sz="4000" dirty="0"/>
              </a:p>
              <a:p>
                <a:r>
                  <a:rPr lang="en-AU" dirty="0"/>
                  <a:t>The infrared fixed point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AU" dirty="0"/>
                  <a:t>) of a given model (selection of field content) is defined by 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2C1489-5167-45B0-B874-D3366B0F0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291583"/>
                <a:ext cx="5770880" cy="4846200"/>
              </a:xfrm>
              <a:blipFill>
                <a:blip r:embed="rId2"/>
                <a:stretch>
                  <a:fillRect l="-1056" t="-1384" r="-14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B677312-F41F-48B8-BADF-FAE15051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379" y="1313198"/>
            <a:ext cx="4082301" cy="19833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35FBF-2443-4E56-BC32-DC753287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11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D60CB5-3145-4448-A9FA-A8E910EE7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13" y="3985124"/>
            <a:ext cx="1405334" cy="5423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D42D1A-E79B-42AF-BF50-6C6390114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056" y="3405489"/>
            <a:ext cx="4989667" cy="17016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C558EE-102E-4793-8A2A-1755A639CD9D}"/>
              </a:ext>
            </a:extLst>
          </p:cNvPr>
          <p:cNvSpPr txBox="1"/>
          <p:nvPr/>
        </p:nvSpPr>
        <p:spPr>
          <a:xfrm>
            <a:off x="8685072" y="5830006"/>
            <a:ext cx="3026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Tables from Bai,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</a:rPr>
              <a:t>Schwaller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 [1306.4676]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2DDC19C-C7B8-425A-AB7F-A80DB10F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CBFD35-0F83-4FF4-8987-7ADD38231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302"/>
          <a:stretch/>
        </p:blipFill>
        <p:spPr>
          <a:xfrm>
            <a:off x="7009178" y="3405489"/>
            <a:ext cx="4195495" cy="2410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8D4C26-2CD2-4880-A6AF-1D3C7FE8D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098" y="5719087"/>
            <a:ext cx="3607370" cy="5296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54320A-7FB4-41F5-A56F-AA39B0501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629" y="5622328"/>
            <a:ext cx="862142" cy="626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1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1A0C-B863-4CC3-8DFC-AB34E839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Bai-</a:t>
            </a:r>
            <a:r>
              <a:rPr lang="en-AU" dirty="0" err="1"/>
              <a:t>Schwaller</a:t>
            </a:r>
            <a:r>
              <a:rPr lang="en-AU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0E85B-1161-43B7-AA16-58E504633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987" y="1446359"/>
                <a:ext cx="6184053" cy="4798654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All new fields have a mass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dirty="0"/>
                  <a:t> except for the dark fermions. </a:t>
                </a:r>
              </a:p>
              <a:p>
                <a:r>
                  <a:rPr lang="en-AU" dirty="0"/>
                  <a:t>So, for a given model: 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the coupling constants evolve to the fixed point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AU" dirty="0"/>
                  <a:t>) regardless of their initial value in the UV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The decoupling scale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 is determined by matching the running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dirty="0"/>
                  <a:t> below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 with experiment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The dark confinement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AU" dirty="0"/>
                  <a:t> is then determined by running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AU" dirty="0"/>
                  <a:t> until it reaches a value of 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AU" b="1" dirty="0"/>
              </a:p>
              <a:p>
                <a:pPr marL="201168" lvl="1" indent="0">
                  <a:buNone/>
                </a:pPr>
                <a:r>
                  <a:rPr lang="en-AU" sz="2000" b="1" dirty="0"/>
                  <a:t>General idea: </a:t>
                </a:r>
              </a:p>
              <a:p>
                <a:pPr marL="201168" lvl="1" indent="0" algn="ctr">
                  <a:buNone/>
                </a:pPr>
                <a:r>
                  <a:rPr lang="en-AU" sz="2000" dirty="0"/>
                  <a:t>model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AU" sz="2000" dirty="0"/>
                      <m:t>(</m:t>
                    </m:r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AU" sz="2000" dirty="0"/>
                      <m:t>, </m:t>
                    </m:r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AU" sz="2000" dirty="0"/>
                      <m:t>)</m:t>
                    </m:r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endParaRPr lang="en-AU" dirty="0"/>
              </a:p>
              <a:p>
                <a:r>
                  <a:rPr lang="en-AU" dirty="0"/>
                  <a:t>Calculate dark matter particle mass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A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AU" dirty="0"/>
                  <a:t> for each model (selection of field content)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0E85B-1161-43B7-AA16-58E504633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987" y="1446359"/>
                <a:ext cx="6184053" cy="4798654"/>
              </a:xfrm>
              <a:blipFill>
                <a:blip r:embed="rId2"/>
                <a:stretch>
                  <a:fillRect l="-1085" t="-12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2749BA-5B38-4B14-A093-C5A51D6C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07" y="4325964"/>
            <a:ext cx="4779480" cy="1886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D841FD4-6771-4935-A44A-1198060D6B8D}"/>
              </a:ext>
            </a:extLst>
          </p:cNvPr>
          <p:cNvGrpSpPr/>
          <p:nvPr/>
        </p:nvGrpSpPr>
        <p:grpSpPr>
          <a:xfrm>
            <a:off x="6727955" y="1317418"/>
            <a:ext cx="4292259" cy="2861506"/>
            <a:chOff x="6802461" y="1249685"/>
            <a:chExt cx="4292259" cy="28615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56A856-8CE2-4338-AC6D-03508F899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2461" y="1249685"/>
              <a:ext cx="4292259" cy="286150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A773E8-947A-4EB1-A7C0-48BAEDD00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2187" y="2429619"/>
              <a:ext cx="611404" cy="66378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200F1A-19AD-482E-871C-A8D798C60440}"/>
                    </a:ext>
                  </a:extLst>
                </p:cNvPr>
                <p:cNvSpPr txBox="1"/>
                <p:nvPr/>
              </p:nvSpPr>
              <p:spPr>
                <a:xfrm>
                  <a:off x="8670769" y="2118023"/>
                  <a:ext cx="491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E200F1A-19AD-482E-871C-A8D798C60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0769" y="2118023"/>
                  <a:ext cx="49128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B02BC8-2D51-45F5-B11C-7B0821FE02B7}"/>
                    </a:ext>
                  </a:extLst>
                </p:cNvPr>
                <p:cNvSpPr txBox="1"/>
                <p:nvPr/>
              </p:nvSpPr>
              <p:spPr>
                <a:xfrm>
                  <a:off x="8680515" y="2429619"/>
                  <a:ext cx="4717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B02BC8-2D51-45F5-B11C-7B0821FE0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15" y="2429619"/>
                  <a:ext cx="4717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28F04B6-02B0-4AD5-97AD-154BB55BB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2187" y="2722143"/>
              <a:ext cx="611404" cy="66378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9F14DD1-BC6F-40B2-B440-8F5F7DFB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12</a:t>
            </a:fld>
            <a:endParaRPr lang="en-AU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5770D90-E26B-44F4-8B0E-0945AF6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CEFDB2-B3F7-4AB1-9C55-56BEAD543BE7}"/>
              </a:ext>
            </a:extLst>
          </p:cNvPr>
          <p:cNvCxnSpPr/>
          <p:nvPr/>
        </p:nvCxnSpPr>
        <p:spPr>
          <a:xfrm>
            <a:off x="6800426" y="1632374"/>
            <a:ext cx="41588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6A6D0A-5F45-41D5-B8BB-2A2A3A7498BD}"/>
              </a:ext>
            </a:extLst>
          </p:cNvPr>
          <p:cNvSpPr txBox="1"/>
          <p:nvPr/>
        </p:nvSpPr>
        <p:spPr>
          <a:xfrm>
            <a:off x="6406555" y="1478485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88D3-CF27-48F7-BA80-C1D704E5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Threshold corrections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0EE4-FA1B-492E-AF41-5A0A41E6A5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491" y="1412491"/>
                <a:ext cx="6724429" cy="44667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dirty="0"/>
                  <a:t>Bai and </a:t>
                </a:r>
                <a:r>
                  <a:rPr lang="en-AU" dirty="0" err="1"/>
                  <a:t>Schwaller</a:t>
                </a:r>
                <a:r>
                  <a:rPr lang="en-AU" dirty="0"/>
                  <a:t> assumed no threshold corrections</a:t>
                </a:r>
              </a:p>
              <a:p>
                <a:pPr lvl="1"/>
                <a:r>
                  <a:rPr lang="en-AU" dirty="0"/>
                  <a:t>They were implemented by Newstead and </a:t>
                </a:r>
                <a:r>
                  <a:rPr lang="en-AU" dirty="0" err="1"/>
                  <a:t>TerBeek</a:t>
                </a:r>
                <a:r>
                  <a:rPr lang="en-AU" dirty="0"/>
                  <a:t> [1405.7427]</a:t>
                </a:r>
              </a:p>
              <a:p>
                <a:r>
                  <a:rPr lang="en-AU" dirty="0"/>
                  <a:t>When decoupling the heavy fields, need to match the full theory onto the low energy EFT to obtain the correct running of the couplings constants .</a:t>
                </a:r>
              </a:p>
              <a:p>
                <a:pPr lvl="1"/>
                <a:r>
                  <a:rPr lang="en-AU" dirty="0"/>
                  <a:t>Matching is performed at a </a:t>
                </a:r>
                <a:r>
                  <a:rPr lang="en-AU" b="1" dirty="0"/>
                  <a:t>decoupling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AU" dirty="0"/>
                  <a:t> and is governed by the consistency condition:</a:t>
                </a:r>
              </a:p>
              <a:p>
                <a:pPr lvl="1"/>
                <a:endParaRPr lang="en-AU" dirty="0"/>
              </a:p>
              <a:p>
                <a:pPr lvl="1"/>
                <a:endParaRPr lang="en-AU" dirty="0"/>
              </a:p>
              <a:p>
                <a:pPr lvl="1"/>
                <a:endParaRPr lang="en-AU" dirty="0"/>
              </a:p>
              <a:p>
                <a:pPr lvl="1"/>
                <a:endParaRPr lang="en-AU" dirty="0"/>
              </a:p>
              <a:p>
                <a:r>
                  <a:rPr lang="en-AU" dirty="0"/>
                  <a:t>New physics mass scale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 no longer uniquely determined for a given model</a:t>
                </a:r>
              </a:p>
              <a:p>
                <a:pPr algn="ctr"/>
                <a:r>
                  <a:rPr lang="en-AU" sz="2400" b="1" dirty="0"/>
                  <a:t>New general idea: </a:t>
                </a:r>
                <a:r>
                  <a:rPr lang="en-AU" sz="2400" dirty="0"/>
                  <a:t>model,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sz="2400" dirty="0"/>
                  <a:t> 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AU" sz="2400" dirty="0"/>
                  <a:t> 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450EE4-FA1B-492E-AF41-5A0A41E6A5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491" y="1412491"/>
                <a:ext cx="6724429" cy="4466761"/>
              </a:xfrm>
              <a:blipFill>
                <a:blip r:embed="rId2"/>
                <a:stretch>
                  <a:fillRect l="-997" t="-2049" r="-2539" b="-15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27EB6-F1B9-42D9-A9CF-693406EB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13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99876-BD52-4979-BE59-ACE744C06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0" y="3548736"/>
            <a:ext cx="2181775" cy="43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7E2BE-0344-4DDA-B9A3-DE2B77A8E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367" y="3986601"/>
            <a:ext cx="5337341" cy="706171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DCEE3A-DCB1-41BB-9C84-205AE25E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76572A-1287-49E8-AE9F-B0A910F233B2}"/>
              </a:ext>
            </a:extLst>
          </p:cNvPr>
          <p:cNvGrpSpPr/>
          <p:nvPr/>
        </p:nvGrpSpPr>
        <p:grpSpPr>
          <a:xfrm>
            <a:off x="7660640" y="1412491"/>
            <a:ext cx="4292259" cy="2861506"/>
            <a:chOff x="6802461" y="1249685"/>
            <a:chExt cx="4292259" cy="28615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CD85F3-4E6B-42A2-AE0D-571049E87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2461" y="1249685"/>
              <a:ext cx="4292259" cy="2861506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A52BAFD-679C-4FBE-8893-EE5E74F4F4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2187" y="2429619"/>
              <a:ext cx="611404" cy="663787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306C58-5152-41AE-86A1-71BB580B61D3}"/>
                    </a:ext>
                  </a:extLst>
                </p:cNvPr>
                <p:cNvSpPr txBox="1"/>
                <p:nvPr/>
              </p:nvSpPr>
              <p:spPr>
                <a:xfrm>
                  <a:off x="8670769" y="2118023"/>
                  <a:ext cx="491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306C58-5152-41AE-86A1-71BB580B61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0769" y="2118023"/>
                  <a:ext cx="49128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489995C-6DB8-48F5-83E7-66ECD2615A2E}"/>
                    </a:ext>
                  </a:extLst>
                </p:cNvPr>
                <p:cNvSpPr txBox="1"/>
                <p:nvPr/>
              </p:nvSpPr>
              <p:spPr>
                <a:xfrm>
                  <a:off x="8680515" y="2429619"/>
                  <a:ext cx="4717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AU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489995C-6DB8-48F5-83E7-66ECD2615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15" y="2429619"/>
                  <a:ext cx="4717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34AE046-4C9E-4A28-8157-98FDAAB31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2187" y="2722143"/>
              <a:ext cx="611404" cy="66378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11B6C9-F2D0-484F-84F9-547C75C327DE}"/>
              </a:ext>
            </a:extLst>
          </p:cNvPr>
          <p:cNvCxnSpPr/>
          <p:nvPr/>
        </p:nvCxnSpPr>
        <p:spPr>
          <a:xfrm>
            <a:off x="7732583" y="1712273"/>
            <a:ext cx="41588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5E0DEF-6DD4-4241-A7B5-5E2469E1D386}"/>
              </a:ext>
            </a:extLst>
          </p:cNvPr>
          <p:cNvSpPr txBox="1"/>
          <p:nvPr/>
        </p:nvSpPr>
        <p:spPr>
          <a:xfrm>
            <a:off x="7329834" y="1558384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7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76CB-C6CB-4072-90BA-B1E4FB41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Initial conditions in the UV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1AB55-9C63-4413-B8D1-204B31BCD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1165" y="1357742"/>
                <a:ext cx="6591573" cy="481276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AU" dirty="0"/>
                  <a:t>Bai and </a:t>
                </a:r>
                <a:r>
                  <a:rPr lang="en-AU" dirty="0" err="1"/>
                  <a:t>Schwaller</a:t>
                </a:r>
                <a:r>
                  <a:rPr lang="en-AU" dirty="0"/>
                  <a:t> also assumed that the couplings would always reach the IRFP by the decoupling scale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, regardless of the initial UV conditions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) </a:t>
                </a:r>
              </a:p>
              <a:p>
                <a:r>
                  <a:rPr lang="en-AU" dirty="0"/>
                  <a:t>This is not true in general </a:t>
                </a:r>
              </a:p>
              <a:p>
                <a:pPr lvl="1"/>
                <a:r>
                  <a:rPr lang="en-AU" dirty="0"/>
                  <a:t>we plot this for points satisfying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0&lt;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algn="ctr"/>
                <a:r>
                  <a:rPr lang="en-AU" b="1" dirty="0"/>
                  <a:t>New </a:t>
                </a:r>
                <a:r>
                  <a:rPr lang="en-AU" b="1" dirty="0" err="1"/>
                  <a:t>new</a:t>
                </a:r>
                <a:r>
                  <a:rPr lang="en-AU" b="1" dirty="0"/>
                  <a:t> general idea: </a:t>
                </a:r>
                <a:r>
                  <a:rPr lang="en-AU" dirty="0"/>
                  <a:t>model,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,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) 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1AB55-9C63-4413-B8D1-204B31BCD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165" y="1357742"/>
                <a:ext cx="6591573" cy="4812765"/>
              </a:xfrm>
              <a:blipFill>
                <a:blip r:embed="rId2"/>
                <a:stretch>
                  <a:fillRect l="-925" t="-1267" r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F198026-84A6-4015-A177-663ED16F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2" y="3182065"/>
            <a:ext cx="1842530" cy="1853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CEDD71-F4C6-403A-84A8-241542B41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271" y="3182068"/>
            <a:ext cx="1824269" cy="18533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D6A6B-5616-4F84-8D38-37D70CE14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822" y="3182065"/>
            <a:ext cx="1824269" cy="18567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889288-A442-44A8-B249-0865B9F96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308" y="3990491"/>
            <a:ext cx="3546620" cy="23549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A74406-BAED-4B7A-84DB-81058225B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9578" y="1290803"/>
            <a:ext cx="3615616" cy="2410410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3B298BB-4B63-4623-8C7A-1C4A996A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14</a:t>
            </a:fld>
            <a:endParaRPr lang="en-AU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6657A9-34F3-4129-80C1-049E632864A6}"/>
              </a:ext>
            </a:extLst>
          </p:cNvPr>
          <p:cNvCxnSpPr>
            <a:cxnSpLocks/>
          </p:cNvCxnSpPr>
          <p:nvPr/>
        </p:nvCxnSpPr>
        <p:spPr>
          <a:xfrm flipV="1">
            <a:off x="2716110" y="4087750"/>
            <a:ext cx="26465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E6CE5FF-BA8A-4D2E-838E-B3A91B1D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2D5F60-CC8F-4E9D-AFAE-CE1F36C939C5}"/>
                  </a:ext>
                </a:extLst>
              </p:cNvPr>
              <p:cNvSpPr txBox="1"/>
              <p:nvPr/>
            </p:nvSpPr>
            <p:spPr>
              <a:xfrm>
                <a:off x="8740078" y="3779426"/>
                <a:ext cx="18746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/>
                  <a:t>Model A, </a:t>
                </a:r>
                <a14:m>
                  <m:oMath xmlns:m="http://schemas.openxmlformats.org/officeDocument/2006/math">
                    <m:r>
                      <a:rPr lang="en-AU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1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AU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2D5F60-CC8F-4E9D-AFAE-CE1F36C93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078" y="3779426"/>
                <a:ext cx="1874616" cy="307777"/>
              </a:xfrm>
              <a:prstGeom prst="rect">
                <a:avLst/>
              </a:prstGeom>
              <a:blipFill>
                <a:blip r:embed="rId8"/>
                <a:stretch>
                  <a:fillRect l="-977" t="-2000" b="-2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97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69EB-BBE8-4687-A27A-BC94D9FC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Explaining the coincidence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721E-5043-4E89-8A52-5494AAC1E2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3685" y="1464452"/>
                <a:ext cx="5211873" cy="4706055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For a given model and choice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, we can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AU" dirty="0"/>
                  <a:t> on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) axes</a:t>
                </a:r>
              </a:p>
              <a:p>
                <a:r>
                  <a:rPr lang="en-AU" b="1" dirty="0"/>
                  <a:t>Goal:</a:t>
                </a:r>
                <a:r>
                  <a:rPr lang="en-AU" dirty="0"/>
                  <a:t> </a:t>
                </a:r>
              </a:p>
              <a:p>
                <a:pPr lvl="1"/>
                <a:r>
                  <a:rPr lang="en-AU" dirty="0"/>
                  <a:t>we want models that naturally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endParaRPr lang="en-AU" dirty="0"/>
              </a:p>
              <a:p>
                <a:r>
                  <a:rPr lang="en-AU" dirty="0"/>
                  <a:t>We choose a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AU" dirty="0"/>
                  <a:t> values that would feasibly explain the coincidence problem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0" dirty="0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AU" b="0" i="0" dirty="0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AU" dirty="0"/>
                  <a:t>  </a:t>
                </a:r>
              </a:p>
              <a:p>
                <a:r>
                  <a:rPr lang="en-AU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dirty="0"/>
                  <a:t>: </a:t>
                </a:r>
              </a:p>
              <a:p>
                <a:pPr lvl="1"/>
                <a:r>
                  <a:rPr lang="en-AU" dirty="0"/>
                  <a:t>the proportion of the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) parameter space that lies between the contours for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</a:rPr>
                      <m:t>0.2</m:t>
                    </m:r>
                    <m:r>
                      <a:rPr lang="en-AU" dirty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dirty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AU" dirty="0"/>
                  <a:t> </a:t>
                </a:r>
              </a:p>
              <a:p>
                <a:pPr lvl="1"/>
                <a:r>
                  <a:rPr lang="en-AU" dirty="0"/>
                  <a:t>i.e. the proportion of parameter space that results in a feasible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721E-5043-4E89-8A52-5494AAC1E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3685" y="1464452"/>
                <a:ext cx="5211873" cy="4706055"/>
              </a:xfrm>
              <a:blipFill>
                <a:blip r:embed="rId2"/>
                <a:stretch>
                  <a:fillRect l="-1287" t="-1295" r="-11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A5BCE36-CA7B-47A3-8568-7D254DE89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78" y="1243614"/>
            <a:ext cx="2490490" cy="2488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0F4E-5025-4383-988B-56A499966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177" y="1243613"/>
            <a:ext cx="2492479" cy="2488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690E8F-9172-4A36-88C7-5A4852B0A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558" y="3657673"/>
            <a:ext cx="2627204" cy="2618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E1E72-63C5-42E4-B5B6-FF5923352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395" y="3675240"/>
            <a:ext cx="2558392" cy="256043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B61C3D3-B2CB-4567-A621-AC03B57D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15</a:t>
            </a:fld>
            <a:endParaRPr lang="en-AU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AA0E18A-07F3-4AE0-8840-71EB809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Dark QCD and infrared fixed points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8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85BB-1308-4E77-932E-2C6647BC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Asymptotic Freedom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C8B31F-A1D5-48F1-BD3C-C8AEC81EC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994" y="1699789"/>
                <a:ext cx="5403086" cy="4466761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Asymptotic freedom depends on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) </a:t>
                </a:r>
              </a:p>
              <a:p>
                <a:endParaRPr lang="en-AU" dirty="0"/>
              </a:p>
              <a:p>
                <a:r>
                  <a:rPr lang="en-AU" dirty="0"/>
                  <a:t>Since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0&lt;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AU" dirty="0"/>
                  <a:t>, our set-up is always perturbative below the Planck scale; however, some cases will be strongly coupled above that</a:t>
                </a:r>
              </a:p>
              <a:p>
                <a:endParaRPr lang="en-AU" dirty="0"/>
              </a:p>
              <a:p>
                <a:r>
                  <a:rPr lang="en-AU" dirty="0"/>
                  <a:t>Also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</m:sup>
                    </m:sSubSup>
                  </m:oMath>
                </a14:m>
                <a:r>
                  <a:rPr lang="en-AU" dirty="0"/>
                  <a:t>: </a:t>
                </a:r>
              </a:p>
              <a:p>
                <a:pPr lvl="1"/>
                <a:r>
                  <a:rPr lang="en-AU" dirty="0"/>
                  <a:t>the proportion of the asymptotically free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𝑈𝑉</m:t>
                        </m:r>
                      </m:sup>
                    </m:sSubSup>
                  </m:oMath>
                </a14:m>
                <a:r>
                  <a:rPr lang="en-AU" dirty="0"/>
                  <a:t>) parameter space that produces feasible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1C8B31F-A1D5-48F1-BD3C-C8AEC81EC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994" y="1699789"/>
                <a:ext cx="5403086" cy="4466761"/>
              </a:xfrm>
              <a:blipFill>
                <a:blip r:embed="rId2"/>
                <a:stretch>
                  <a:fillRect l="-1129" t="-1228" r="-18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FC9911-72AB-47DD-9AA4-AEA85472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16</a:t>
            </a:fld>
            <a:endParaRPr lang="en-AU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B5628F4-7E4C-4BCE-8978-196209F0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40" y="1767529"/>
            <a:ext cx="4364643" cy="43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8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B661-E4DB-462C-9FBF-CC51E03C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Explaining the coincidence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A45228-0267-4605-BA63-069C2A784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50818"/>
                <a:ext cx="5823066" cy="4819689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To quantify the feasibility of a model, we choose a minimum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~0.7</m:t>
                    </m:r>
                  </m:oMath>
                </a14:m>
                <a:endParaRPr lang="en-AU" dirty="0"/>
              </a:p>
              <a:p>
                <a:r>
                  <a:rPr lang="en-AU" dirty="0"/>
                  <a:t>For a particular model, this defines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dirty="0"/>
                  <a:t>: the range of values for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AU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&gt;0.7</m:t>
                    </m:r>
                  </m:oMath>
                </a14:m>
                <a:endParaRPr lang="en-AU" b="0" dirty="0"/>
              </a:p>
              <a:p>
                <a:r>
                  <a:rPr lang="en-AU" dirty="0"/>
                  <a:t>Want to determine how robust the general theory is in explaining the coincidence problem.</a:t>
                </a:r>
              </a:p>
              <a:p>
                <a:r>
                  <a:rPr lang="en-AU" dirty="0"/>
                  <a:t> Can ask a number of questions:</a:t>
                </a:r>
              </a:p>
              <a:p>
                <a:pPr lvl="1"/>
                <a:r>
                  <a:rPr lang="en-AU" dirty="0"/>
                  <a:t>In the landscape of random field content selections, what is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dirty="0"/>
                  <a:t>?</a:t>
                </a:r>
              </a:p>
              <a:p>
                <a:pPr lvl="1"/>
                <a:r>
                  <a:rPr lang="en-AU" dirty="0"/>
                  <a:t>Do many models have a wide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dirty="0"/>
                  <a:t>?</a:t>
                </a:r>
              </a:p>
              <a:p>
                <a:pPr lvl="1"/>
                <a:r>
                  <a:rPr lang="en-AU" dirty="0"/>
                  <a:t>Do many models have a narrow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dirty="0"/>
                  <a:t>?</a:t>
                </a:r>
              </a:p>
              <a:p>
                <a:pPr lvl="1"/>
                <a:r>
                  <a:rPr lang="en-AU" dirty="0"/>
                  <a:t>Are there correlations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and the field content of the model?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A45228-0267-4605-BA63-069C2A784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50818"/>
                <a:ext cx="5823066" cy="4819689"/>
              </a:xfrm>
              <a:blipFill>
                <a:blip r:embed="rId2"/>
                <a:stretch>
                  <a:fillRect l="-1047" t="-1392" r="-24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9D1B7-3F74-4E50-ACBD-24B4E625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2767F-DDA1-4DDF-9B94-5E1FBC0A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Dark QCD and infrared fixed points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6DF52-6E85-4139-A1FF-CED0188A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346" y="1970143"/>
            <a:ext cx="4891463" cy="34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7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CFF3-936C-490A-80D1-593E28A8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375F-F965-462C-9A91-674F4854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03746"/>
            <a:ext cx="5059680" cy="4466761"/>
          </a:xfrm>
        </p:spPr>
        <p:txBody>
          <a:bodyPr/>
          <a:lstStyle/>
          <a:p>
            <a:r>
              <a:rPr lang="en-AU" dirty="0"/>
              <a:t>The cosmological coincidence is an interesting starting point for novel dark matter model building</a:t>
            </a:r>
          </a:p>
          <a:p>
            <a:r>
              <a:rPr lang="en-AU" dirty="0"/>
              <a:t>Building models with similar particle masses for visible and dark matter is a non-trivial task</a:t>
            </a:r>
          </a:p>
          <a:p>
            <a:r>
              <a:rPr lang="en-AU" dirty="0"/>
              <a:t>Infrared fixed points for dark QCD provide an interesting new direction for motivating the similarity of the visible and dark confinement scales</a:t>
            </a:r>
          </a:p>
          <a:p>
            <a:endParaRPr lang="en-AU" dirty="0"/>
          </a:p>
          <a:p>
            <a:r>
              <a:rPr lang="en-AU" dirty="0"/>
              <a:t>Thanks for listening!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789E1-FE93-49B9-BE35-679DBA31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18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0E3B3-4918-43B8-8001-38FAC4700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31" y="1309664"/>
            <a:ext cx="3717174" cy="2468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A8CE0-2987-4D94-9996-9C9F104C1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828" y="3777852"/>
            <a:ext cx="2490490" cy="248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8C1BC-B51E-4E30-BF1B-9CF716F0B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318" y="3712683"/>
            <a:ext cx="2627204" cy="26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8A8DA-5F7A-4557-A774-4E3DE63E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A9B3D-F968-4B31-9BDA-0724BB9BB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7BA2-8F81-4AD4-AD1A-854404B0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52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866F-67AD-4A7D-B481-9E406255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A15E-0658-46E8-A4EF-775E60CAC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The cosmological coincidence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Approaches to resolving the coincidence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Dark QCD and infrared fixed points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Concluding remarks</a:t>
            </a:r>
          </a:p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2008E-EBAA-4214-9DCA-89FE4795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063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F4B39A-1E92-4539-9324-C1CB7041593A}"/>
                  </a:ext>
                </a:extLst>
              </p:cNvPr>
              <p:cNvSpPr txBox="1"/>
              <p:nvPr/>
            </p:nvSpPr>
            <p:spPr>
              <a:xfrm>
                <a:off x="1097280" y="2801225"/>
                <a:ext cx="10058400" cy="3234732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r>
                  <a:rPr lang="en-AU" dirty="0"/>
                  <a:t>They introduced: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3 heavy right-handed Majorana neutrinos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AU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Two bitriplet fermions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AU" i="1">
                            <a:latin typeface="Cambria Math" panose="02040503050406030204" pitchFamily="18" charset="0"/>
                          </a:rPr>
                          <m:t>,3)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AU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AU" i="1">
                            <a:latin typeface="Cambria Math" panose="02040503050406030204" pitchFamily="18" charset="0"/>
                          </a:rPr>
                          <m:t>,3)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lit/>
                          </m:rPr>
                          <a:rPr lang="en-AU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One bitriplet scalar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AU" i="1">
                            <a:latin typeface="Cambria Math" panose="02040503050406030204" pitchFamily="18" charset="0"/>
                          </a:rPr>
                          <m:t>,3)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AU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The mechanism: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Out-of-equilibrium decays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generate asymmetries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/>
              </a:p>
              <a:p>
                <a:pPr marL="544068" lvl="1" indent="-342900">
                  <a:buFont typeface="+mj-lt"/>
                  <a:buAutoNum type="arabicPeriod"/>
                </a:pPr>
                <a:endParaRPr lang="en-AU" sz="2800" dirty="0"/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These asymmetries are transferred into visible matter and dark fermions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</a:p>
              <a:p>
                <a:pPr marL="544068" lvl="1" indent="-342900">
                  <a:buFont typeface="+mj-lt"/>
                  <a:buAutoNum type="arabicPeriod"/>
                </a:pPr>
                <a:endParaRPr lang="en-AU" sz="2800" dirty="0"/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After equilibration and </a:t>
                </a:r>
                <a:r>
                  <a:rPr lang="en-AU" dirty="0" err="1"/>
                  <a:t>sphaleron</a:t>
                </a:r>
                <a:r>
                  <a:rPr lang="en-AU" dirty="0"/>
                  <a:t> reprocessing, the number density ratio is: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F4B39A-1E92-4539-9324-C1CB70415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801225"/>
                <a:ext cx="10058400" cy="3234732"/>
              </a:xfrm>
              <a:prstGeom prst="rect">
                <a:avLst/>
              </a:prstGeom>
              <a:blipFill>
                <a:blip r:embed="rId2"/>
                <a:stretch>
                  <a:fillRect l="-485" t="-1132" r="-4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3F9BF34-01D5-4EE6-85F9-811B0C50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Dark QCD &amp; IRFPs in an ADM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F90F6-D02A-4600-9513-515553981A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357890"/>
                <a:ext cx="10058400" cy="1433801"/>
              </a:xfrm>
            </p:spPr>
            <p:txBody>
              <a:bodyPr/>
              <a:lstStyle/>
              <a:p>
                <a:r>
                  <a:rPr lang="en-AU" dirty="0"/>
                  <a:t>This theory can be incorporated in an ADM model to provide a full model that explains the cosmological coincidence problem.</a:t>
                </a:r>
              </a:p>
              <a:p>
                <a:r>
                  <a:rPr lang="en-AU" dirty="0"/>
                  <a:t>Bai and </a:t>
                </a:r>
                <a:r>
                  <a:rPr lang="en-AU" dirty="0" err="1"/>
                  <a:t>Schwaller</a:t>
                </a:r>
                <a:r>
                  <a:rPr lang="en-AU" dirty="0"/>
                  <a:t> described a simple thermal </a:t>
                </a:r>
                <a:r>
                  <a:rPr lang="en-AU" dirty="0" err="1"/>
                  <a:t>leptogenesis</a:t>
                </a:r>
                <a:r>
                  <a:rPr lang="en-AU" dirty="0"/>
                  <a:t> model to relate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AU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AU" dirty="0"/>
                  <a:t>, taking advantage of the new fields introduced for the IRFP mechanism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F90F6-D02A-4600-9513-515553981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357890"/>
                <a:ext cx="10058400" cy="1433801"/>
              </a:xfrm>
              <a:blipFill>
                <a:blip r:embed="rId3"/>
                <a:stretch>
                  <a:fillRect l="-606" t="-4681" b="-29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0395B-6F18-4A92-8AF1-09BC26F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20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39E3C-62E6-4FCD-80CC-20A0C4E0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799" y="3724146"/>
            <a:ext cx="2005851" cy="367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A5C0D-3894-4BF6-B4BC-990503B8C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95" y="4688586"/>
            <a:ext cx="4383737" cy="309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B978C-D4A2-4B59-9A83-55509C5B1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447" y="5606785"/>
            <a:ext cx="998534" cy="6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F369-6496-4C9F-9C50-6FED3929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cosmological coincidence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52F1F-1B19-458C-9716-5F3607093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E8728-0AA3-4A87-A934-4FE4F2F1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165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F8D2-8ECB-497A-92B1-A232E4E7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cosmological coincidence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1898-49D3-4CF4-84C0-3AC34E18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65830"/>
            <a:ext cx="5134187" cy="4466761"/>
          </a:xfrm>
        </p:spPr>
        <p:txBody>
          <a:bodyPr/>
          <a:lstStyle/>
          <a:p>
            <a:r>
              <a:rPr lang="en-AU" dirty="0"/>
              <a:t>Large range of DM candidates   </a:t>
            </a:r>
          </a:p>
          <a:p>
            <a:pPr lvl="1"/>
            <a:r>
              <a:rPr lang="en-AU" dirty="0"/>
              <a:t>Axions, WIMPs, sterile neutrinos, PBHs…</a:t>
            </a:r>
          </a:p>
          <a:p>
            <a:pPr lvl="1"/>
            <a:r>
              <a:rPr lang="en-AU" dirty="0"/>
              <a:t>How to guide our model building?</a:t>
            </a:r>
          </a:p>
          <a:p>
            <a:r>
              <a:rPr lang="en-AU" b="1" dirty="0"/>
              <a:t>Clues</a:t>
            </a:r>
            <a:r>
              <a:rPr lang="en-AU" dirty="0"/>
              <a:t> from current observational evidence:</a:t>
            </a:r>
          </a:p>
          <a:p>
            <a:pPr lvl="1"/>
            <a:r>
              <a:rPr lang="en-AU" dirty="0"/>
              <a:t>Apparent coincidence between the present-day cosmological mass densities of dark and visible matter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709B4-C5D8-421D-B389-13D1DFBFD38A}"/>
              </a:ext>
            </a:extLst>
          </p:cNvPr>
          <p:cNvGrpSpPr/>
          <p:nvPr/>
        </p:nvGrpSpPr>
        <p:grpSpPr>
          <a:xfrm>
            <a:off x="6677930" y="1292358"/>
            <a:ext cx="4714937" cy="3431691"/>
            <a:chOff x="6478694" y="1641105"/>
            <a:chExt cx="4980648" cy="362508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20BA08F-6054-442F-93D3-E1D2CBA0F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694" y="1641105"/>
              <a:ext cx="4980648" cy="3479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EC0DA9-6132-4A88-A51B-FD463F4BE99A}"/>
                </a:ext>
              </a:extLst>
            </p:cNvPr>
            <p:cNvSpPr txBox="1"/>
            <p:nvPr/>
          </p:nvSpPr>
          <p:spPr>
            <a:xfrm>
              <a:off x="7794984" y="4989836"/>
              <a:ext cx="3664358" cy="276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100" dirty="0">
                  <a:solidFill>
                    <a:schemeClr val="bg1">
                      <a:lumMod val="75000"/>
                    </a:schemeClr>
                  </a:solidFill>
                </a:rPr>
                <a:t>https://wmap.gsfc.nasa.gov/universe/uni_matter.html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9ED20C-5F34-4A4C-AA66-DAE2DFD56153}"/>
              </a:ext>
            </a:extLst>
          </p:cNvPr>
          <p:cNvGrpSpPr/>
          <p:nvPr/>
        </p:nvGrpSpPr>
        <p:grpSpPr>
          <a:xfrm>
            <a:off x="7187728" y="4703450"/>
            <a:ext cx="3967952" cy="1270125"/>
            <a:chOff x="-129831" y="2761762"/>
            <a:chExt cx="4168987" cy="13344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D2C7F6-FFA5-40E7-9A02-2F4CF045D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5046"/>
            <a:stretch/>
          </p:blipFill>
          <p:spPr>
            <a:xfrm>
              <a:off x="-129831" y="2761762"/>
              <a:ext cx="1823164" cy="13344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99F94D-1627-4416-B1FE-278D0A672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759"/>
            <a:stretch/>
          </p:blipFill>
          <p:spPr>
            <a:xfrm>
              <a:off x="1693333" y="2761762"/>
              <a:ext cx="2345823" cy="133447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89955-1073-4794-B4E0-64C1B216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513" y="3899210"/>
            <a:ext cx="3087720" cy="75128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2AC151-488A-4F48-92BE-EB144C03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4</a:t>
            </a:fld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252C07-1AAD-4ACC-A0F8-6873E0989757}"/>
              </a:ext>
            </a:extLst>
          </p:cNvPr>
          <p:cNvSpPr txBox="1"/>
          <p:nvPr/>
        </p:nvSpPr>
        <p:spPr>
          <a:xfrm>
            <a:off x="8396038" y="5963314"/>
            <a:ext cx="2777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>
                <a:solidFill>
                  <a:schemeClr val="bg1">
                    <a:lumMod val="50000"/>
                  </a:schemeClr>
                </a:solidFill>
              </a:rPr>
              <a:t>Planck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 2018, </a:t>
            </a: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arXiv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: 1807.06209</a:t>
            </a:r>
          </a:p>
        </p:txBody>
      </p:sp>
    </p:spTree>
    <p:extLst>
      <p:ext uri="{BB962C8B-B14F-4D97-AF65-F5344CB8AC3E}">
        <p14:creationId xmlns:p14="http://schemas.microsoft.com/office/powerpoint/2010/main" val="117732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B2C4-B3C4-42EA-9C89-8AF87780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it a coincidence?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BB614-DBBD-4F39-B2F9-7653E0F6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03746"/>
            <a:ext cx="4908499" cy="4466761"/>
          </a:xfrm>
        </p:spPr>
        <p:txBody>
          <a:bodyPr/>
          <a:lstStyle/>
          <a:p>
            <a:r>
              <a:rPr lang="en-AU" dirty="0"/>
              <a:t>The cosmological mechanisms responsible for the mass density of visible baryons and most dark matter candidates are unrelated</a:t>
            </a:r>
          </a:p>
          <a:p>
            <a:pPr lvl="1"/>
            <a:r>
              <a:rPr lang="en-AU" b="1" dirty="0"/>
              <a:t>Visible baryons </a:t>
            </a:r>
            <a:r>
              <a:rPr lang="en-AU" dirty="0"/>
              <a:t>result from a baryon-antibaryon asymmetry generated through an unknown baryogenesis mechanism</a:t>
            </a:r>
          </a:p>
          <a:p>
            <a:pPr lvl="1"/>
            <a:r>
              <a:rPr lang="en-AU" b="1" dirty="0"/>
              <a:t>WIMPs</a:t>
            </a:r>
            <a:r>
              <a:rPr lang="en-AU" dirty="0"/>
              <a:t> result from thermal freeze-out</a:t>
            </a:r>
          </a:p>
          <a:p>
            <a:pPr lvl="1"/>
            <a:r>
              <a:rPr lang="en-AU" b="1" dirty="0"/>
              <a:t>Axions</a:t>
            </a:r>
            <a:r>
              <a:rPr lang="en-AU" dirty="0"/>
              <a:t> result from the misalignment mechanism</a:t>
            </a:r>
          </a:p>
          <a:p>
            <a:r>
              <a:rPr lang="en-AU" i="1" dirty="0"/>
              <a:t>A priori </a:t>
            </a:r>
            <a:r>
              <a:rPr lang="en-AU" dirty="0"/>
              <a:t>we would not expect the dark and visible mass densities to be on the same order of magnitude</a:t>
            </a:r>
            <a:endParaRPr lang="en-AU" i="1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9CE1A-0435-4436-8354-F0F249DE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520" y="1771479"/>
            <a:ext cx="5572698" cy="3677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2437D-E71A-48E0-8E51-EC2C899DB918}"/>
              </a:ext>
            </a:extLst>
          </p:cNvPr>
          <p:cNvSpPr txBox="1"/>
          <p:nvPr/>
        </p:nvSpPr>
        <p:spPr>
          <a:xfrm>
            <a:off x="9203407" y="5449400"/>
            <a:ext cx="2706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</a:rPr>
              <a:t>Stephen J. Lonsdale, Thesis (2018)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2F9768-9A2D-48AB-B08A-A02732C9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5</a:t>
            </a:fld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ACEDD8-07CF-42F9-8B3A-23DAF76F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cosmological coincidence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84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C984-26C7-4057-98B1-C7F44DB5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we explain this coincidence?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36E4C-1963-48F6-8D01-924E641C59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A similarity such as this often derives from some deep underlying connection</a:t>
                </a:r>
              </a:p>
              <a:p>
                <a:pPr lvl="1"/>
                <a:r>
                  <a:rPr lang="en-AU" dirty="0"/>
                  <a:t>e.g. electric charge neutrality of the universe 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endParaRPr lang="en-AU" dirty="0"/>
              </a:p>
              <a:p>
                <a:endParaRPr lang="en-AU" sz="2400" dirty="0"/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The coincidence problem has two distinct parts: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 Relating number densities </a:t>
                </a:r>
              </a:p>
              <a:p>
                <a:pPr marL="544068" lvl="1" indent="-342900">
                  <a:buFont typeface="+mj-lt"/>
                  <a:buAutoNum type="arabicPeriod"/>
                </a:pPr>
                <a:endParaRPr lang="en-AU" sz="2800" dirty="0"/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Relating particle masses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36E4C-1963-48F6-8D01-924E641C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3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5FDBD-564E-4645-B092-7896444B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6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5DC2D-2580-4201-B768-F543413432CF}"/>
              </a:ext>
            </a:extLst>
          </p:cNvPr>
          <p:cNvSpPr txBox="1"/>
          <p:nvPr/>
        </p:nvSpPr>
        <p:spPr>
          <a:xfrm>
            <a:off x="1580083" y="2640297"/>
            <a:ext cx="8917229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2400" dirty="0"/>
              <a:t>Our goal is to build models in which the mass densities of visible and dark matter are naturally of a similar order of magnitude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98E48-E1AE-4FB0-B0E4-FA015196D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44" y="3937126"/>
            <a:ext cx="3041792" cy="45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24D1-2803-4552-9141-654CCB084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13" y="4611799"/>
            <a:ext cx="1519009" cy="400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8DEE3D-1B95-4828-BFD1-79F2F91A9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13" y="5423186"/>
            <a:ext cx="1519009" cy="337858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1940DCA-E5F4-46FE-BFAF-FE5D4D64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cosmological coincidence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4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35813D-1658-4CE3-8DA3-A931186C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Approaches to resolving the coincidence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89FF5-3C7E-4612-A142-CBD4BE1FB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B972A-1C58-4D75-B14A-2A68192E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10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3D59-613D-4E13-BE7A-4BB3E6C0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Relating number densities - ADM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DCA94-51E6-4578-9F9B-117EB8A96B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8681" y="1584099"/>
                <a:ext cx="10672156" cy="4466761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The </a:t>
                </a:r>
                <a:r>
                  <a:rPr lang="en-AU" b="1" dirty="0"/>
                  <a:t>visible </a:t>
                </a:r>
                <a:r>
                  <a:rPr lang="en-AU" dirty="0"/>
                  <a:t>number density: asymmetry between baryons and antibaryons (or a nonzero baryon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dirty="0"/>
                  <a:t>In Asymmetric Dark Matter models there exists a similar asymmetry in a dark baryon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AU" b="0" dirty="0"/>
              </a:p>
              <a:p>
                <a:endParaRPr lang="en-AU" b="0" dirty="0"/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Wide range of ADM literature where </a:t>
                </a:r>
              </a:p>
              <a:p>
                <a:r>
                  <a:rPr lang="en-AU" dirty="0">
                    <a:solidFill>
                      <a:srgbClr val="FF0000"/>
                    </a:solidFill>
                  </a:rPr>
                  <a:t>Most ADM models do not motivate</a:t>
                </a:r>
              </a:p>
              <a:p>
                <a:endParaRPr lang="en-AU" dirty="0"/>
              </a:p>
              <a:p>
                <a:r>
                  <a:rPr lang="en-AU" dirty="0"/>
                  <a:t>These are </a:t>
                </a:r>
                <a:r>
                  <a:rPr lang="en-AU" b="1" dirty="0"/>
                  <a:t>not</a:t>
                </a:r>
                <a:r>
                  <a:rPr lang="en-AU" dirty="0"/>
                  <a:t> satisfactory explanations of the coincidence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DCA94-51E6-4578-9F9B-117EB8A96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81" y="1584099"/>
                <a:ext cx="10672156" cy="4466761"/>
              </a:xfrm>
              <a:blipFill>
                <a:blip r:embed="rId2"/>
                <a:stretch>
                  <a:fillRect l="-629" t="-15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33C7D-1E5B-4E72-A03A-0EC313F8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8</a:t>
            </a:fld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57CC65-9C34-4747-83F9-C011C7CE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Approaches to resolving the coincidence problem</a:t>
            </a: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FA61EB-FA81-4A0C-991A-920696750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992" y="2025281"/>
            <a:ext cx="2625435" cy="774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9C53B6-71CC-451D-B2AB-F23A90E7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12" y="3689026"/>
            <a:ext cx="1373406" cy="361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70069E-E158-4294-A0CD-0C57ED686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364" y="4164360"/>
            <a:ext cx="1519009" cy="3378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FB0E89-4DE3-41C0-AE9F-A2872030C54A}"/>
              </a:ext>
            </a:extLst>
          </p:cNvPr>
          <p:cNvSpPr txBox="1"/>
          <p:nvPr/>
        </p:nvSpPr>
        <p:spPr>
          <a:xfrm>
            <a:off x="7460012" y="1930741"/>
            <a:ext cx="8322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proton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25C141-3692-479C-B7C8-4F43C99A5F79}"/>
              </a:ext>
            </a:extLst>
          </p:cNvPr>
          <p:cNvSpPr txBox="1"/>
          <p:nvPr/>
        </p:nvSpPr>
        <p:spPr>
          <a:xfrm>
            <a:off x="7495308" y="2320853"/>
            <a:ext cx="8162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critical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B276DE-E44B-4F34-B3EA-EBC53B4AC10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968836" y="2505519"/>
            <a:ext cx="526472" cy="1035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DBDD83-9176-4F14-92C4-25AC2FC849D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968836" y="2115407"/>
            <a:ext cx="491176" cy="1526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7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F97B-53CB-4D87-B78A-695C3556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Relating particle masses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29D55-A281-467E-8799-E185E2923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446359"/>
                <a:ext cx="10058400" cy="4466761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The </a:t>
                </a:r>
                <a:r>
                  <a:rPr lang="en-AU" b="1" dirty="0"/>
                  <a:t>visible </a:t>
                </a:r>
                <a:r>
                  <a:rPr lang="en-AU" dirty="0"/>
                  <a:t>baryon mass arises from the QCD confinement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endParaRPr lang="en-AU" dirty="0"/>
              </a:p>
              <a:p>
                <a:r>
                  <a:rPr lang="en-AU" dirty="0"/>
                  <a:t>We consider dark matter candidates that are baryon-like bound states of a QCD-like confining gauge group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</a:t>
                </a:r>
              </a:p>
              <a:p>
                <a:r>
                  <a:rPr lang="en-AU" dirty="0"/>
                  <a:t>To relate the particle masses the confinement scales must naturally be of the same order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dirty="0"/>
                  <a:t>There are two main ways to achieve this: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Introduce a symmetry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(3)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</a:t>
                </a:r>
              </a:p>
              <a:p>
                <a:pPr lvl="2"/>
                <a:r>
                  <a:rPr lang="en-AU" dirty="0"/>
                  <a:t>Exact: Foot (2004) [</a:t>
                </a:r>
                <a:r>
                  <a:rPr lang="en-AU" dirty="0" err="1"/>
                  <a:t>astro-ph</a:t>
                </a:r>
                <a:r>
                  <a:rPr lang="en-AU" dirty="0"/>
                  <a:t>/0407623]</a:t>
                </a:r>
              </a:p>
              <a:p>
                <a:pPr lvl="2"/>
                <a:r>
                  <a:rPr lang="en-AU" dirty="0"/>
                  <a:t>Carefully broken: Ritter, </a:t>
                </a:r>
                <a:r>
                  <a:rPr lang="en-AU" dirty="0" err="1"/>
                  <a:t>Volkas</a:t>
                </a:r>
                <a:r>
                  <a:rPr lang="en-AU" dirty="0"/>
                  <a:t> – PRD104 (2021) 035032 [2101.07421]</a:t>
                </a:r>
              </a:p>
              <a:p>
                <a:pPr lvl="2"/>
                <a:endParaRPr lang="en-AU" dirty="0"/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AU" dirty="0"/>
                  <a:t>The gauge couplings of the two groups can evolve to some </a:t>
                </a:r>
                <a:r>
                  <a:rPr lang="en-AU" i="1" dirty="0"/>
                  <a:t>infrared fixed point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29D55-A281-467E-8799-E185E2923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446359"/>
                <a:ext cx="10058400" cy="4466761"/>
              </a:xfrm>
              <a:blipFill>
                <a:blip r:embed="rId2"/>
                <a:stretch>
                  <a:fillRect l="-606" t="-1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1EFD9-3886-44F6-B969-201782AE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9C93-F38E-456F-9F1D-D9BEE6F6B30A}" type="slidenum">
              <a:rPr lang="en-AU" smtClean="0"/>
              <a:t>9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E55D2-1631-4DAC-B929-977267B67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27" y="3077819"/>
            <a:ext cx="2784305" cy="52185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128044-A225-46CF-8DAA-7343E8E5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Approaches to resolving the coincidence problem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18116-EC98-457A-AD2B-7DAD29055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260" y="4159039"/>
            <a:ext cx="4033515" cy="10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7569</TotalTime>
  <Words>1314</Words>
  <Application>Microsoft Office PowerPoint</Application>
  <PresentationFormat>Widescreen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Times New Roman</vt:lpstr>
      <vt:lpstr>Retrospect</vt:lpstr>
      <vt:lpstr>Exploring the cosmological dark matter coincidence with infrared fixed points</vt:lpstr>
      <vt:lpstr>Overview</vt:lpstr>
      <vt:lpstr>The cosmological coincidence</vt:lpstr>
      <vt:lpstr>The cosmological coincidence</vt:lpstr>
      <vt:lpstr>Why is it a coincidence?</vt:lpstr>
      <vt:lpstr>How do we explain this coincidence?</vt:lpstr>
      <vt:lpstr>Approaches to resolving the coincidence problem</vt:lpstr>
      <vt:lpstr>Relating number densities - ADM</vt:lpstr>
      <vt:lpstr>Relating particle masses</vt:lpstr>
      <vt:lpstr>Dark QCD and infrared fixed points</vt:lpstr>
      <vt:lpstr>Dark QCD and infrared fixed points</vt:lpstr>
      <vt:lpstr>Bai-Schwaller model</vt:lpstr>
      <vt:lpstr>Threshold corrections</vt:lpstr>
      <vt:lpstr>Initial conditions in the UV</vt:lpstr>
      <vt:lpstr>Explaining the coincidence problem</vt:lpstr>
      <vt:lpstr>Asymptotic Freedom</vt:lpstr>
      <vt:lpstr>Explaining the coincidence problem</vt:lpstr>
      <vt:lpstr>Concluding remarks</vt:lpstr>
      <vt:lpstr>Backup Slides</vt:lpstr>
      <vt:lpstr>Dark QCD &amp; IRFPs in an ADM 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cosmological dark matter coincidence with infrared fixed points</dc:title>
  <dc:creator>Alex Ritter</dc:creator>
  <cp:lastModifiedBy>Alex Ritter</cp:lastModifiedBy>
  <cp:revision>2</cp:revision>
  <dcterms:created xsi:type="dcterms:W3CDTF">2021-10-19T23:44:23Z</dcterms:created>
  <dcterms:modified xsi:type="dcterms:W3CDTF">2021-11-29T11:32:20Z</dcterms:modified>
</cp:coreProperties>
</file>