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0" r:id="rId3"/>
    <p:sldId id="25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309" r:id="rId20"/>
    <p:sldId id="286" r:id="rId21"/>
    <p:sldId id="287" r:id="rId22"/>
    <p:sldId id="288" r:id="rId23"/>
    <p:sldId id="304" r:id="rId24"/>
    <p:sldId id="305" r:id="rId25"/>
    <p:sldId id="306" r:id="rId26"/>
    <p:sldId id="30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40414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2" autoAdjust="0"/>
  </p:normalViewPr>
  <p:slideViewPr>
    <p:cSldViewPr snapToGrid="0">
      <p:cViewPr>
        <p:scale>
          <a:sx n="70" d="100"/>
          <a:sy n="70" d="100"/>
        </p:scale>
        <p:origin x="466" y="298"/>
      </p:cViewPr>
      <p:guideLst/>
    </p:cSldViewPr>
  </p:slideViewPr>
  <p:outlineViewPr>
    <p:cViewPr>
      <p:scale>
        <a:sx n="33" d="100"/>
        <a:sy n="33" d="100"/>
      </p:scale>
      <p:origin x="0" y="-72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0275-9B47-482B-B06F-7CE813E65D70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59A1A-5595-40CA-8B61-3660E565CF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53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66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42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0" cap="none" spc="0">
                <a:ln w="0"/>
                <a:solidFill>
                  <a:srgbClr val="4141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08589-7D38-4698-B8FA-3AF6DC79F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0" y="970639"/>
            <a:ext cx="2904916" cy="102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7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2A932-76C6-4507-AA9A-221E7B907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7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B6D3D-2C5E-49D3-8078-F6E6E363B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67" y="5853571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1356D-F763-4962-A18F-2412C0F83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29" y="5828570"/>
            <a:ext cx="11991871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B583D-4566-47ED-950F-3B5497C8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6B3F1-733C-4010-AC54-9E293751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827"/>
            <a:ext cx="12192000" cy="377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7FB10-3852-46F3-968B-7AA386B53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408" y="5859327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18584C-52FD-47D7-8A32-7E666768F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298" y="1443494"/>
            <a:ext cx="11583404" cy="5054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5BFB21-537D-44F3-80FD-6D4C1D418F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298" y="206393"/>
            <a:ext cx="327383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4439" y="2069371"/>
            <a:ext cx="5515312" cy="51738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PARTNER ORGANISATIONS: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2" y="402536"/>
            <a:ext cx="4360633" cy="15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C7E76D-8DC1-4711-8B5C-91245958F5C3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CD06B-5BC2-4B81-9350-501514FAB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2" y="969119"/>
            <a:ext cx="2957666" cy="10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17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67ADF-EA04-4F9A-8078-D5C1BE6DE25C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1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9847B-5891-417D-B42A-0B9826004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2" y="5858372"/>
            <a:ext cx="2420322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EC640-9509-4405-AF2B-B6681ADF5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6687" y="6476711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B2E8E-F02C-4534-9D3B-6C60C354CD41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D1EF1-E71B-4823-B2DE-83A6B1C696DB}"/>
              </a:ext>
            </a:extLst>
          </p:cNvPr>
          <p:cNvCxnSpPr>
            <a:cxnSpLocks/>
          </p:cNvCxnSpPr>
          <p:nvPr userDrawn="1"/>
        </p:nvCxnSpPr>
        <p:spPr>
          <a:xfrm>
            <a:off x="2875351" y="6483640"/>
            <a:ext cx="93166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F4166-CAF8-413A-B0A6-E0B588E7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054" y="5855866"/>
            <a:ext cx="2420193" cy="8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06949-5332-4E25-9FC0-5C6A20ADCCD5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7B390-38B8-4725-85EB-9B1CED8FF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4" y="5856277"/>
            <a:ext cx="2420322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504C7-9F07-4A33-B210-AA1D091B0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8215" y="6464809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61F38-EB8E-4B38-B0C0-1AF0DB12A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" y="0"/>
            <a:ext cx="12192000" cy="377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243E7-402C-4AAA-9D92-E781ADFFA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294" y="5859325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1DB70-2A92-4E29-8B70-212E70EA7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768"/>
            <a:ext cx="12192000" cy="374025"/>
          </a:xfrm>
          <a:prstGeom prst="rect">
            <a:avLst/>
          </a:prstGeom>
          <a:solidFill>
            <a:srgbClr val="40414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BCA65-5C06-4851-8165-DCC3517C6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29" y="5865516"/>
            <a:ext cx="1199187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7F859-FC70-41D5-B48B-F0922585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D4C52-02D9-4034-8FB4-ADD3E7F2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222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2" r:id="rId4"/>
    <p:sldLayoutId id="2147483660" r:id="rId5"/>
    <p:sldLayoutId id="2147483650" r:id="rId6"/>
    <p:sldLayoutId id="2147483664" r:id="rId7"/>
    <p:sldLayoutId id="2147483651" r:id="rId8"/>
    <p:sldLayoutId id="2147483653" r:id="rId9"/>
    <p:sldLayoutId id="2147483665" r:id="rId10"/>
    <p:sldLayoutId id="2147483666" r:id="rId11"/>
    <p:sldLayoutId id="2147483654" r:id="rId12"/>
    <p:sldLayoutId id="2147483667" r:id="rId13"/>
    <p:sldLayoutId id="21474836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50.png"/><Relationship Id="rId1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390.png"/><Relationship Id="rId12" Type="http://schemas.openxmlformats.org/officeDocument/2006/relationships/image" Target="../media/image440.png"/><Relationship Id="rId17" Type="http://schemas.openxmlformats.org/officeDocument/2006/relationships/image" Target="../media/image49.png"/><Relationship Id="rId2" Type="http://schemas.openxmlformats.org/officeDocument/2006/relationships/image" Target="../media/image19.jpe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5" Type="http://schemas.openxmlformats.org/officeDocument/2006/relationships/image" Target="../media/image47.png"/><Relationship Id="rId10" Type="http://schemas.openxmlformats.org/officeDocument/2006/relationships/image" Target="../media/image420.png"/><Relationship Id="rId19" Type="http://schemas.openxmlformats.org/officeDocument/2006/relationships/image" Target="../media/image51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19.jpe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71.png"/><Relationship Id="rId5" Type="http://schemas.openxmlformats.org/officeDocument/2006/relationships/image" Target="../media/image31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8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5.png"/><Relationship Id="rId7" Type="http://schemas.openxmlformats.org/officeDocument/2006/relationships/image" Target="../media/image8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6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pn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E9751F-CD0C-46E9-9EC4-70A09C0D1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1145"/>
            <a:ext cx="9144000" cy="2387600"/>
          </a:xfrm>
        </p:spPr>
        <p:txBody>
          <a:bodyPr>
            <a:normAutofit/>
          </a:bodyPr>
          <a:lstStyle/>
          <a:p>
            <a:r>
              <a:rPr lang="en-GB" sz="4000" b="1" dirty="0"/>
              <a:t>A new stellar constraint on axion-like particles</a:t>
            </a:r>
            <a:endParaRPr lang="en-AU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508820-1610-4EEA-AF5D-12002A6B9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1547"/>
            <a:ext cx="9144000" cy="1655762"/>
          </a:xfrm>
        </p:spPr>
        <p:txBody>
          <a:bodyPr/>
          <a:lstStyle/>
          <a:p>
            <a:r>
              <a:rPr lang="en-AU" dirty="0"/>
              <a:t>Fred Hiskens</a:t>
            </a:r>
          </a:p>
          <a:p>
            <a:r>
              <a:rPr lang="en-AU" dirty="0"/>
              <a:t>The University of Melbourne</a:t>
            </a:r>
          </a:p>
        </p:txBody>
      </p:sp>
      <p:pic>
        <p:nvPicPr>
          <p:cNvPr id="1026" name="Picture 2" descr="The University of Melbourne Logo PNG Transparent &amp;amp; SVG Vector - Freebie  Supply">
            <a:extLst>
              <a:ext uri="{FF2B5EF4-FFF2-40B4-BE49-F238E27FC236}">
                <a16:creationId xmlns:a16="http://schemas.microsoft.com/office/drawing/2014/main" id="{51C0AC36-C00F-4764-A238-A9D61E2F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06" y="706408"/>
            <a:ext cx="1533787" cy="15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1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The asymptotic giant branch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EC0B4-9CC0-44DE-8295-1AC5F69606F3}"/>
              </a:ext>
            </a:extLst>
          </p:cNvPr>
          <p:cNvSpPr txBox="1"/>
          <p:nvPr/>
        </p:nvSpPr>
        <p:spPr>
          <a:xfrm>
            <a:off x="1647245" y="6490363"/>
            <a:ext cx="890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14141"/>
                </a:solidFill>
                <a:latin typeface="+mj-lt"/>
              </a:rPr>
              <a:t>ALPs &amp; asymptotic giant branch stars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F0271-A004-4FBE-AD5E-B381C4D9F9D0}"/>
              </a:ext>
            </a:extLst>
          </p:cNvPr>
          <p:cNvSpPr txBox="1"/>
          <p:nvPr/>
        </p:nvSpPr>
        <p:spPr>
          <a:xfrm>
            <a:off x="11901777" y="6582695"/>
            <a:ext cx="29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4141"/>
                </a:solidFill>
                <a:latin typeface="+mj-lt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7EA76E7-341F-4572-A2A3-62F8199713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2641"/>
                <a:ext cx="5928360" cy="411232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GB" sz="2000" dirty="0">
                    <a:latin typeface="+mj-lt"/>
                  </a:rPr>
                  <a:t>Evolutionary phase immediately following central helium burning in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 panose="02040503050406030204" pitchFamily="18" charset="0"/>
                      </a:rPr>
                      <m:t>0.6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GB" sz="2000" dirty="0">
                    <a:latin typeface="+mj-lt"/>
                  </a:rPr>
                  <a:t> stars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2000" dirty="0">
                    <a:latin typeface="+mj-lt"/>
                  </a:rPr>
                  <a:t>Separated into two phases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2000" b="1" dirty="0">
                    <a:latin typeface="+mj-lt"/>
                  </a:rPr>
                  <a:t>1. Early-AGB: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GB" sz="1600" dirty="0">
                    <a:latin typeface="+mj-lt"/>
                  </a:rPr>
                  <a:t>Evolution governed by activity of He-B shell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GB" sz="1600" dirty="0">
                    <a:latin typeface="+mj-lt"/>
                  </a:rPr>
                  <a:t>Shell progresses outward through helium layer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GB" sz="1600" dirty="0">
                    <a:latin typeface="+mj-lt"/>
                  </a:rPr>
                  <a:t>CO core &amp; convective envelope grow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2000" dirty="0">
                    <a:latin typeface="+mj-lt"/>
                  </a:rPr>
                  <a:t>2. </a:t>
                </a:r>
                <a:r>
                  <a:rPr lang="en-GB" sz="2000" b="1" dirty="0">
                    <a:latin typeface="+mj-lt"/>
                  </a:rPr>
                  <a:t>Thermal pulsating-AGB: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GB" sz="1600" dirty="0">
                    <a:latin typeface="+mj-lt"/>
                  </a:rPr>
                  <a:t>Strong stellar winds strip away star’s outer layers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GB" sz="1600" dirty="0">
                    <a:latin typeface="+mj-lt"/>
                  </a:rPr>
                  <a:t>Bridges the gap between E-AGB and white dwarf phases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7EA76E7-341F-4572-A2A3-62F8199713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2641"/>
                <a:ext cx="5928360" cy="4112325"/>
              </a:xfrm>
              <a:blipFill>
                <a:blip r:embed="rId3"/>
                <a:stretch>
                  <a:fillRect l="-926" t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217619B3-9848-4F23-873F-E390DDEE7915}"/>
              </a:ext>
            </a:extLst>
          </p:cNvPr>
          <p:cNvSpPr/>
          <p:nvPr/>
        </p:nvSpPr>
        <p:spPr>
          <a:xfrm>
            <a:off x="7295363" y="1565795"/>
            <a:ext cx="4401758" cy="4401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5000">
                <a:srgbClr val="FF0000"/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431279A-369F-459A-9E28-E843E805EA1A}"/>
              </a:ext>
            </a:extLst>
          </p:cNvPr>
          <p:cNvSpPr/>
          <p:nvPr/>
        </p:nvSpPr>
        <p:spPr>
          <a:xfrm>
            <a:off x="8547539" y="2817971"/>
            <a:ext cx="1897405" cy="18974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9000">
                <a:srgbClr val="FFFF00"/>
              </a:gs>
              <a:gs pos="67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09C369-9A29-41A2-B4EA-7CDB5151DEB4}"/>
              </a:ext>
            </a:extLst>
          </p:cNvPr>
          <p:cNvSpPr/>
          <p:nvPr/>
        </p:nvSpPr>
        <p:spPr>
          <a:xfrm>
            <a:off x="8804862" y="3074436"/>
            <a:ext cx="1382757" cy="1382757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38000">
                <a:schemeClr val="accent1">
                  <a:lumMod val="60000"/>
                  <a:lumOff val="40000"/>
                </a:schemeClr>
              </a:gs>
              <a:gs pos="9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F136A-EB6D-407A-8FEE-928C10650E8D}"/>
              </a:ext>
            </a:extLst>
          </p:cNvPr>
          <p:cNvSpPr txBox="1"/>
          <p:nvPr/>
        </p:nvSpPr>
        <p:spPr>
          <a:xfrm>
            <a:off x="8339793" y="1939467"/>
            <a:ext cx="2312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Hydrogen envelope with convective region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89D869-50A1-431E-85A3-798048B198F9}"/>
              </a:ext>
            </a:extLst>
          </p:cNvPr>
          <p:cNvSpPr txBox="1"/>
          <p:nvPr/>
        </p:nvSpPr>
        <p:spPr>
          <a:xfrm>
            <a:off x="8982270" y="2958426"/>
            <a:ext cx="1027939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930113"/>
              </a:avLst>
            </a:prstTxWarp>
            <a:spAutoFit/>
          </a:bodyPr>
          <a:lstStyle/>
          <a:p>
            <a:pPr algn="ctr"/>
            <a:r>
              <a:rPr lang="en-GB" sz="1400" dirty="0"/>
              <a:t>Helium layer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31E404-898B-44D1-BF6F-5F692DCBAD40}"/>
              </a:ext>
            </a:extLst>
          </p:cNvPr>
          <p:cNvSpPr txBox="1"/>
          <p:nvPr/>
        </p:nvSpPr>
        <p:spPr>
          <a:xfrm>
            <a:off x="8982270" y="3396483"/>
            <a:ext cx="1027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Carbon-oxygen core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FB9F85-6F2D-44BE-8E66-E90B67A44C22}"/>
              </a:ext>
            </a:extLst>
          </p:cNvPr>
          <p:cNvSpPr txBox="1"/>
          <p:nvPr/>
        </p:nvSpPr>
        <p:spPr>
          <a:xfrm>
            <a:off x="10043009" y="2671129"/>
            <a:ext cx="124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Helium burning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F887C-357E-4A55-B69D-3D01F185397D}"/>
              </a:ext>
            </a:extLst>
          </p:cNvPr>
          <p:cNvSpPr txBox="1"/>
          <p:nvPr/>
        </p:nvSpPr>
        <p:spPr>
          <a:xfrm>
            <a:off x="10437209" y="3303275"/>
            <a:ext cx="124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Hydrogen burning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EE8D4C-0C13-48A8-B4C5-7726906487F8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9985119" y="3074436"/>
            <a:ext cx="343722" cy="20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ADF01F-F1F1-4F2B-BE78-B04377A84576}"/>
              </a:ext>
            </a:extLst>
          </p:cNvPr>
          <p:cNvCxnSpPr>
            <a:cxnSpLocks/>
          </p:cNvCxnSpPr>
          <p:nvPr/>
        </p:nvCxnSpPr>
        <p:spPr>
          <a:xfrm flipH="1">
            <a:off x="10444945" y="3631794"/>
            <a:ext cx="249589" cy="134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C99F99-4B4A-4140-8A42-9F36FFAE8C4B}"/>
              </a:ext>
            </a:extLst>
          </p:cNvPr>
          <p:cNvSpPr txBox="1"/>
          <p:nvPr/>
        </p:nvSpPr>
        <p:spPr>
          <a:xfrm>
            <a:off x="2035628" y="6226642"/>
            <a:ext cx="10156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http://www.astro.uvic.ca/~fherwig/DATA/index.html#ARAA%20article%20-%20The%20evolution%20of%20AGB%20stars</a:t>
            </a:r>
          </a:p>
        </p:txBody>
      </p:sp>
    </p:spTree>
    <p:extLst>
      <p:ext uri="{BB962C8B-B14F-4D97-AF65-F5344CB8AC3E}">
        <p14:creationId xmlns:p14="http://schemas.microsoft.com/office/powerpoint/2010/main" val="16744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The second dredge-up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EC0B4-9CC0-44DE-8295-1AC5F69606F3}"/>
              </a:ext>
            </a:extLst>
          </p:cNvPr>
          <p:cNvSpPr txBox="1"/>
          <p:nvPr/>
        </p:nvSpPr>
        <p:spPr>
          <a:xfrm>
            <a:off x="1647245" y="6490363"/>
            <a:ext cx="890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14141"/>
                </a:solidFill>
                <a:latin typeface="+mj-lt"/>
              </a:rPr>
              <a:t>ALPs &amp; asymptotic giant branch stars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F0271-A004-4FBE-AD5E-B381C4D9F9D0}"/>
              </a:ext>
            </a:extLst>
          </p:cNvPr>
          <p:cNvSpPr txBox="1"/>
          <p:nvPr/>
        </p:nvSpPr>
        <p:spPr>
          <a:xfrm>
            <a:off x="11901777" y="6582695"/>
            <a:ext cx="29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4141"/>
                </a:solidFill>
                <a:latin typeface="+mj-lt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7619B3-9848-4F23-873F-E390DDEE7915}"/>
              </a:ext>
            </a:extLst>
          </p:cNvPr>
          <p:cNvSpPr/>
          <p:nvPr/>
        </p:nvSpPr>
        <p:spPr>
          <a:xfrm>
            <a:off x="7295363" y="1565795"/>
            <a:ext cx="4401758" cy="4401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5000">
                <a:srgbClr val="FF0000"/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431279A-369F-459A-9E28-E843E805EA1A}"/>
              </a:ext>
            </a:extLst>
          </p:cNvPr>
          <p:cNvSpPr/>
          <p:nvPr/>
        </p:nvSpPr>
        <p:spPr>
          <a:xfrm>
            <a:off x="8547539" y="2817971"/>
            <a:ext cx="1897405" cy="18974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9000">
                <a:srgbClr val="FFFF00"/>
              </a:gs>
              <a:gs pos="67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09C369-9A29-41A2-B4EA-7CDB5151DEB4}"/>
              </a:ext>
            </a:extLst>
          </p:cNvPr>
          <p:cNvSpPr/>
          <p:nvPr/>
        </p:nvSpPr>
        <p:spPr>
          <a:xfrm>
            <a:off x="8804862" y="3074436"/>
            <a:ext cx="1382757" cy="1382757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38000">
                <a:schemeClr val="accent1">
                  <a:lumMod val="60000"/>
                  <a:lumOff val="40000"/>
                </a:schemeClr>
              </a:gs>
              <a:gs pos="9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89D869-50A1-431E-85A3-798048B198F9}"/>
              </a:ext>
            </a:extLst>
          </p:cNvPr>
          <p:cNvSpPr txBox="1"/>
          <p:nvPr/>
        </p:nvSpPr>
        <p:spPr>
          <a:xfrm>
            <a:off x="8982270" y="2958426"/>
            <a:ext cx="1027939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930113"/>
              </a:avLst>
            </a:prstTxWarp>
            <a:spAutoFit/>
          </a:bodyPr>
          <a:lstStyle/>
          <a:p>
            <a:pPr algn="ctr"/>
            <a:r>
              <a:rPr lang="en-GB" sz="1400" dirty="0"/>
              <a:t>Helium layer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31E404-898B-44D1-BF6F-5F692DCBAD40}"/>
              </a:ext>
            </a:extLst>
          </p:cNvPr>
          <p:cNvSpPr txBox="1"/>
          <p:nvPr/>
        </p:nvSpPr>
        <p:spPr>
          <a:xfrm>
            <a:off x="8982270" y="3396483"/>
            <a:ext cx="1027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Carbon-oxygen core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FB9F85-6F2D-44BE-8E66-E90B67A44C22}"/>
              </a:ext>
            </a:extLst>
          </p:cNvPr>
          <p:cNvSpPr txBox="1"/>
          <p:nvPr/>
        </p:nvSpPr>
        <p:spPr>
          <a:xfrm>
            <a:off x="10043009" y="2671129"/>
            <a:ext cx="124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Helium burning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F887C-357E-4A55-B69D-3D01F185397D}"/>
              </a:ext>
            </a:extLst>
          </p:cNvPr>
          <p:cNvSpPr txBox="1"/>
          <p:nvPr/>
        </p:nvSpPr>
        <p:spPr>
          <a:xfrm>
            <a:off x="10437209" y="3303275"/>
            <a:ext cx="124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Hydrogen burning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EE8D4C-0C13-48A8-B4C5-7726906487F8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9985119" y="3074436"/>
            <a:ext cx="343722" cy="20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ADF01F-F1F1-4F2B-BE78-B04377A84576}"/>
              </a:ext>
            </a:extLst>
          </p:cNvPr>
          <p:cNvCxnSpPr>
            <a:cxnSpLocks/>
          </p:cNvCxnSpPr>
          <p:nvPr/>
        </p:nvCxnSpPr>
        <p:spPr>
          <a:xfrm flipH="1">
            <a:off x="10444945" y="3631794"/>
            <a:ext cx="249589" cy="134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C99F99-4B4A-4140-8A42-9F36FFAE8C4B}"/>
              </a:ext>
            </a:extLst>
          </p:cNvPr>
          <p:cNvSpPr txBox="1"/>
          <p:nvPr/>
        </p:nvSpPr>
        <p:spPr>
          <a:xfrm>
            <a:off x="2035628" y="6226642"/>
            <a:ext cx="10156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http://www.astro.uvic.ca/~fherwig/DATA/index.html#ARAA%20article%20-%20The%20evolution%20of%20AGB%20stars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7E262E9-8E7A-4415-8DB5-2AE17D1E36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293" y="1978190"/>
                <a:ext cx="6157404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GB" sz="2000" dirty="0">
                    <a:latin typeface="+mj-lt"/>
                  </a:rPr>
                  <a:t>In the late E-AGB the convective envelope can breach the helium-rich layer – </a:t>
                </a:r>
                <a:r>
                  <a:rPr lang="en-GB" sz="2000" b="1" dirty="0">
                    <a:latin typeface="+mj-lt"/>
                  </a:rPr>
                  <a:t>the second dredge-up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2000" dirty="0">
                    <a:latin typeface="+mj-lt"/>
                  </a:rPr>
                  <a:t>Disperses nuclear fuel throughout outer layer – curtails CO core growth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2000" dirty="0">
                    <a:latin typeface="+mj-lt"/>
                  </a:rPr>
                  <a:t>Known that ALPs increase the efficiency of the second dredge-up </a:t>
                </a:r>
                <a:r>
                  <a:rPr lang="en-GB" sz="1400" dirty="0">
                    <a:latin typeface="+mj-lt"/>
                  </a:rPr>
                  <a:t>[arXiv:</a:t>
                </a:r>
                <a:r>
                  <a:rPr lang="en-GB" sz="1400" b="0" i="0" dirty="0">
                    <a:effectLst/>
                    <a:latin typeface="+mj-lt"/>
                  </a:rPr>
                  <a:t>9905033</a:t>
                </a:r>
                <a:r>
                  <a:rPr lang="en-GB" sz="1400" dirty="0">
                    <a:latin typeface="+mj-lt"/>
                  </a:rPr>
                  <a:t>]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2000" dirty="0">
                    <a:latin typeface="+mj-lt"/>
                  </a:rPr>
                  <a:t>Investigate sensitivity of second dredge up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</m:oMath>
                </a14:m>
                <a:r>
                  <a:rPr lang="en-GB" sz="2000" dirty="0">
                    <a:latin typeface="+mj-lt"/>
                  </a:rPr>
                  <a:t> to ALPs</a:t>
                </a:r>
              </a:p>
            </p:txBody>
          </p:sp>
        </mc:Choice>
        <mc:Fallback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7E262E9-8E7A-4415-8DB5-2AE17D1E36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293" y="1978190"/>
                <a:ext cx="6157404" cy="4351338"/>
              </a:xfrm>
              <a:blipFill>
                <a:blip r:embed="rId3"/>
                <a:stretch>
                  <a:fillRect l="-891" t="-15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CB13A9A-E4B2-4E9F-BA2B-00558D913677}"/>
              </a:ext>
            </a:extLst>
          </p:cNvPr>
          <p:cNvSpPr txBox="1"/>
          <p:nvPr/>
        </p:nvSpPr>
        <p:spPr>
          <a:xfrm>
            <a:off x="8339793" y="1939467"/>
            <a:ext cx="2312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Hydrogen envelope with convective region</a:t>
            </a:r>
          </a:p>
        </p:txBody>
      </p:sp>
    </p:spTree>
    <p:extLst>
      <p:ext uri="{BB962C8B-B14F-4D97-AF65-F5344CB8AC3E}">
        <p14:creationId xmlns:p14="http://schemas.microsoft.com/office/powerpoint/2010/main" val="348434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ALPs &amp; the second dredge-up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EC0B4-9CC0-44DE-8295-1AC5F69606F3}"/>
              </a:ext>
            </a:extLst>
          </p:cNvPr>
          <p:cNvSpPr txBox="1"/>
          <p:nvPr/>
        </p:nvSpPr>
        <p:spPr>
          <a:xfrm>
            <a:off x="1647245" y="6490363"/>
            <a:ext cx="890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14141"/>
                </a:solidFill>
                <a:latin typeface="+mj-lt"/>
              </a:rPr>
              <a:t>ALPs &amp; asymptotic giant branch stars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F0271-A004-4FBE-AD5E-B381C4D9F9D0}"/>
              </a:ext>
            </a:extLst>
          </p:cNvPr>
          <p:cNvSpPr txBox="1"/>
          <p:nvPr/>
        </p:nvSpPr>
        <p:spPr>
          <a:xfrm>
            <a:off x="11901777" y="6582695"/>
            <a:ext cx="29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4141"/>
                </a:solidFill>
                <a:latin typeface="+mj-lt"/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F0E937-5E16-4E63-A4BE-1DABE7F81E54}"/>
              </a:ext>
            </a:extLst>
          </p:cNvPr>
          <p:cNvSpPr/>
          <p:nvPr/>
        </p:nvSpPr>
        <p:spPr>
          <a:xfrm>
            <a:off x="9428842" y="304601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B8E200B0-1F48-441B-85F7-5B295F279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21" y="1463535"/>
            <a:ext cx="4246465" cy="3088802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1DC0F5CF-7191-4BC7-8F0F-34FA7B0DD573}"/>
              </a:ext>
            </a:extLst>
          </p:cNvPr>
          <p:cNvSpPr/>
          <p:nvPr/>
        </p:nvSpPr>
        <p:spPr>
          <a:xfrm>
            <a:off x="10909914" y="3549717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FDA5E0-4E8E-4FE4-AC13-C86A853746D9}"/>
              </a:ext>
            </a:extLst>
          </p:cNvPr>
          <p:cNvSpPr/>
          <p:nvPr/>
        </p:nvSpPr>
        <p:spPr>
          <a:xfrm>
            <a:off x="9432827" y="39387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744865-A29E-4D41-9DA5-03AD01C8B5D4}"/>
                  </a:ext>
                </a:extLst>
              </p:cNvPr>
              <p:cNvSpPr txBox="1"/>
              <p:nvPr/>
            </p:nvSpPr>
            <p:spPr>
              <a:xfrm>
                <a:off x="776428" y="1660673"/>
                <a:ext cx="136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𝑖𝑛𝑖𝑡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744865-A29E-4D41-9DA5-03AD01C8B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28" y="1660673"/>
                <a:ext cx="1368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6E481C-CAB6-443B-B719-73FE6CC1EAD3}"/>
                  </a:ext>
                </a:extLst>
              </p:cNvPr>
              <p:cNvSpPr txBox="1"/>
              <p:nvPr/>
            </p:nvSpPr>
            <p:spPr>
              <a:xfrm>
                <a:off x="2144428" y="1661900"/>
                <a:ext cx="136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[keV]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6E481C-CAB6-443B-B719-73FE6CC1E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428" y="1661900"/>
                <a:ext cx="1368000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18FD0D-3FA7-4A60-9FA7-8F097A797A3D}"/>
                  </a:ext>
                </a:extLst>
              </p:cNvPr>
              <p:cNvSpPr txBox="1"/>
              <p:nvPr/>
            </p:nvSpPr>
            <p:spPr>
              <a:xfrm>
                <a:off x="3506917" y="1640737"/>
                <a:ext cx="1368000" cy="391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[GeV   ]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18FD0D-3FA7-4A60-9FA7-8F097A797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17" y="1640737"/>
                <a:ext cx="1368000" cy="391839"/>
              </a:xfrm>
              <a:prstGeom prst="rect">
                <a:avLst/>
              </a:prstGeom>
              <a:blipFill>
                <a:blip r:embed="rId6"/>
                <a:stretch>
                  <a:fillRect t="-6250" r="-3111" b="-20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C3F61A-C1AC-4D10-B820-B272F140093E}"/>
                  </a:ext>
                </a:extLst>
              </p:cNvPr>
              <p:cNvSpPr txBox="1"/>
              <p:nvPr/>
            </p:nvSpPr>
            <p:spPr>
              <a:xfrm>
                <a:off x="4880428" y="1463535"/>
                <a:ext cx="136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</a:t>
                </a:r>
              </a:p>
              <a:p>
                <a:pPr algn="ctr"/>
                <a:r>
                  <a:rPr lang="en-GB" dirty="0">
                    <a:latin typeface="+mj-lt"/>
                  </a:rPr>
                  <a:t>w/o ALPs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C3F61A-C1AC-4D10-B820-B272F1400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28" y="1463535"/>
                <a:ext cx="1368000" cy="646331"/>
              </a:xfrm>
              <a:prstGeom prst="rect">
                <a:avLst/>
              </a:prstGeom>
              <a:blipFill>
                <a:blip r:embed="rId7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15CD52-BFBF-4999-9FE0-F088CF1D048E}"/>
                  </a:ext>
                </a:extLst>
              </p:cNvPr>
              <p:cNvSpPr txBox="1"/>
              <p:nvPr/>
            </p:nvSpPr>
            <p:spPr>
              <a:xfrm>
                <a:off x="6242917" y="1465105"/>
                <a:ext cx="136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</a:t>
                </a:r>
              </a:p>
              <a:p>
                <a:pPr algn="ctr"/>
                <a:r>
                  <a:rPr lang="en-GB" dirty="0">
                    <a:latin typeface="+mj-lt"/>
                  </a:rPr>
                  <a:t>w ALPs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15CD52-BFBF-4999-9FE0-F088CF1D0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917" y="1465105"/>
                <a:ext cx="1368000" cy="646331"/>
              </a:xfrm>
              <a:prstGeom prst="rect">
                <a:avLst/>
              </a:prstGeom>
              <a:blipFill>
                <a:blip r:embed="rId8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79C6C65-E3A5-4609-9B2B-AC3C44B4616F}"/>
              </a:ext>
            </a:extLst>
          </p:cNvPr>
          <p:cNvCxnSpPr/>
          <p:nvPr/>
        </p:nvCxnSpPr>
        <p:spPr>
          <a:xfrm>
            <a:off x="776428" y="2109866"/>
            <a:ext cx="6840000" cy="0"/>
          </a:xfrm>
          <a:prstGeom prst="line">
            <a:avLst/>
          </a:prstGeom>
          <a:ln w="38100">
            <a:solidFill>
              <a:srgbClr val="404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DB97B4F-23CF-4880-9B08-FDBE5DB8D827}"/>
                  </a:ext>
                </a:extLst>
              </p:cNvPr>
              <p:cNvSpPr txBox="1"/>
              <p:nvPr/>
            </p:nvSpPr>
            <p:spPr>
              <a:xfrm>
                <a:off x="766988" y="2550504"/>
                <a:ext cx="1368000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DB97B4F-23CF-4880-9B08-FDBE5DB8D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88" y="2550504"/>
                <a:ext cx="1368000" cy="394210"/>
              </a:xfrm>
              <a:prstGeom prst="rect">
                <a:avLst/>
              </a:prstGeom>
              <a:blipFill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737894E-EDD5-4EFD-A2D3-C0238E0CBBF7}"/>
              </a:ext>
            </a:extLst>
          </p:cNvPr>
          <p:cNvSpPr txBox="1"/>
          <p:nvPr/>
        </p:nvSpPr>
        <p:spPr>
          <a:xfrm>
            <a:off x="2138917" y="2560752"/>
            <a:ext cx="13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76185B-40E0-4725-A9DD-04BB697671C8}"/>
                  </a:ext>
                </a:extLst>
              </p:cNvPr>
              <p:cNvSpPr txBox="1"/>
              <p:nvPr/>
            </p:nvSpPr>
            <p:spPr>
              <a:xfrm>
                <a:off x="3510846" y="2583974"/>
                <a:ext cx="136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0.66×</m:t>
                      </m:r>
                      <m:sSup>
                        <m:sSupPr>
                          <m:ctrlP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76185B-40E0-4725-A9DD-04BB69767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846" y="2583974"/>
                <a:ext cx="136800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59B7FFE-6551-4282-AAB5-08E2248854E7}"/>
                  </a:ext>
                </a:extLst>
              </p:cNvPr>
              <p:cNvSpPr txBox="1"/>
              <p:nvPr/>
            </p:nvSpPr>
            <p:spPr>
              <a:xfrm>
                <a:off x="4880428" y="2565161"/>
                <a:ext cx="1368000" cy="375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.80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59B7FFE-6551-4282-AAB5-08E224885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28" y="2565161"/>
                <a:ext cx="1368000" cy="375167"/>
              </a:xfrm>
              <a:prstGeom prst="rect">
                <a:avLst/>
              </a:prstGeom>
              <a:blipFill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DDC6DB-780A-45FB-BA1B-45EFAD830559}"/>
                  </a:ext>
                </a:extLst>
              </p:cNvPr>
              <p:cNvSpPr txBox="1"/>
              <p:nvPr/>
            </p:nvSpPr>
            <p:spPr>
              <a:xfrm>
                <a:off x="6242917" y="2550504"/>
                <a:ext cx="1368000" cy="375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.69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DDC6DB-780A-45FB-BA1B-45EFAD830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917" y="2550504"/>
                <a:ext cx="1368000" cy="375167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9DFB96-6F50-478A-B7A1-661207EE3B77}"/>
                  </a:ext>
                </a:extLst>
              </p:cNvPr>
              <p:cNvSpPr txBox="1"/>
              <p:nvPr/>
            </p:nvSpPr>
            <p:spPr>
              <a:xfrm>
                <a:off x="761477" y="3166148"/>
                <a:ext cx="1368000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9DFB96-6F50-478A-B7A1-661207EE3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77" y="3166148"/>
                <a:ext cx="1368000" cy="394210"/>
              </a:xfrm>
              <a:prstGeom prst="rect">
                <a:avLst/>
              </a:prstGeom>
              <a:blipFill>
                <a:blip r:embed="rId1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5B6C3CE6-32F3-40B5-BF15-1237A1BD481F}"/>
              </a:ext>
            </a:extLst>
          </p:cNvPr>
          <p:cNvSpPr txBox="1"/>
          <p:nvPr/>
        </p:nvSpPr>
        <p:spPr>
          <a:xfrm>
            <a:off x="2133406" y="3176396"/>
            <a:ext cx="13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300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8C9D2C-AD28-4818-ABD3-13D457AD802F}"/>
                  </a:ext>
                </a:extLst>
              </p:cNvPr>
              <p:cNvSpPr txBox="1"/>
              <p:nvPr/>
            </p:nvSpPr>
            <p:spPr>
              <a:xfrm>
                <a:off x="3505335" y="3199618"/>
                <a:ext cx="136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00B05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8C9D2C-AD28-4818-ABD3-13D457AD8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335" y="3199618"/>
                <a:ext cx="1368000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6D1846-CCD9-4029-8C9D-FB12DE6E8BE3}"/>
                  </a:ext>
                </a:extLst>
              </p:cNvPr>
              <p:cNvSpPr txBox="1"/>
              <p:nvPr/>
            </p:nvSpPr>
            <p:spPr>
              <a:xfrm>
                <a:off x="4874917" y="3180805"/>
                <a:ext cx="1368000" cy="375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.80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6D1846-CCD9-4029-8C9D-FB12DE6E8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917" y="3180805"/>
                <a:ext cx="1368000" cy="375167"/>
              </a:xfrm>
              <a:prstGeom prst="rect">
                <a:avLst/>
              </a:prstGeom>
              <a:blipFill>
                <a:blip r:embed="rId1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291DE65-013B-4D20-9D4B-17160E9B3F06}"/>
                  </a:ext>
                </a:extLst>
              </p:cNvPr>
              <p:cNvSpPr txBox="1"/>
              <p:nvPr/>
            </p:nvSpPr>
            <p:spPr>
              <a:xfrm>
                <a:off x="6237406" y="3166148"/>
                <a:ext cx="1368000" cy="375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.75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291DE65-013B-4D20-9D4B-17160E9B3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406" y="3166148"/>
                <a:ext cx="1368000" cy="375167"/>
              </a:xfrm>
              <a:prstGeom prst="rect">
                <a:avLst/>
              </a:prstGeom>
              <a:blipFill>
                <a:blip r:embed="rId1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93F7E19-018D-430E-806F-1FE56936F238}"/>
                  </a:ext>
                </a:extLst>
              </p:cNvPr>
              <p:cNvSpPr txBox="1"/>
              <p:nvPr/>
            </p:nvSpPr>
            <p:spPr>
              <a:xfrm>
                <a:off x="766988" y="3783532"/>
                <a:ext cx="1368000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93F7E19-018D-430E-806F-1FE56936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88" y="3783532"/>
                <a:ext cx="1368000" cy="394210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3DDE8C0D-E114-4815-849C-81B1A95F0C08}"/>
              </a:ext>
            </a:extLst>
          </p:cNvPr>
          <p:cNvSpPr txBox="1"/>
          <p:nvPr/>
        </p:nvSpPr>
        <p:spPr>
          <a:xfrm>
            <a:off x="2138917" y="3793780"/>
            <a:ext cx="13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300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2F6708-F2DA-414D-908F-4B149D50C0BE}"/>
                  </a:ext>
                </a:extLst>
              </p:cNvPr>
              <p:cNvSpPr txBox="1"/>
              <p:nvPr/>
            </p:nvSpPr>
            <p:spPr>
              <a:xfrm>
                <a:off x="3510846" y="3817002"/>
                <a:ext cx="136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00B05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2F6708-F2DA-414D-908F-4B149D50C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846" y="3817002"/>
                <a:ext cx="1368000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D0B7A0-961B-4E13-A32A-57848BBBA130}"/>
                  </a:ext>
                </a:extLst>
              </p:cNvPr>
              <p:cNvSpPr txBox="1"/>
              <p:nvPr/>
            </p:nvSpPr>
            <p:spPr>
              <a:xfrm>
                <a:off x="4880428" y="3798189"/>
                <a:ext cx="1368000" cy="375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.96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D0B7A0-961B-4E13-A32A-57848BBBA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28" y="3798189"/>
                <a:ext cx="1368000" cy="375167"/>
              </a:xfrm>
              <a:prstGeom prst="rect">
                <a:avLst/>
              </a:prstGeom>
              <a:blipFill>
                <a:blip r:embed="rId1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40F583D-7669-4619-92F8-671A5C908A39}"/>
                  </a:ext>
                </a:extLst>
              </p:cNvPr>
              <p:cNvSpPr txBox="1"/>
              <p:nvPr/>
            </p:nvSpPr>
            <p:spPr>
              <a:xfrm>
                <a:off x="6242917" y="3783532"/>
                <a:ext cx="1368000" cy="375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.81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40F583D-7669-4619-92F8-671A5C908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917" y="3783532"/>
                <a:ext cx="1368000" cy="375167"/>
              </a:xfrm>
              <a:prstGeom prst="rect">
                <a:avLst/>
              </a:prstGeom>
              <a:blipFill>
                <a:blip r:embed="rId2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B5242872-6E58-408C-A071-98C28F0E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90" y="4538900"/>
            <a:ext cx="10079676" cy="149232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sz="1800" dirty="0">
                <a:latin typeface="+mj-lt"/>
              </a:rPr>
              <a:t>The second dredge-up is sensitive to ALPs in keV-MeV mass range – need a way to constrain this</a:t>
            </a:r>
          </a:p>
          <a:p>
            <a:pPr>
              <a:buClr>
                <a:schemeClr val="bg1"/>
              </a:buClr>
            </a:pPr>
            <a:r>
              <a:rPr lang="en-GB" sz="1800" dirty="0">
                <a:latin typeface="+mj-lt"/>
              </a:rPr>
              <a:t>The TP-AGB is short in intermediate mass stars – effects of ALPs persist through to final white dwarf mass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B2A9E-C585-4B11-ABBB-63922203A7F1}"/>
              </a:ext>
            </a:extLst>
          </p:cNvPr>
          <p:cNvSpPr txBox="1"/>
          <p:nvPr/>
        </p:nvSpPr>
        <p:spPr>
          <a:xfrm>
            <a:off x="4488110" y="1607181"/>
            <a:ext cx="334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2730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E9751F-CD0C-46E9-9EC4-70A09C0D1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91089"/>
            <a:ext cx="9144000" cy="1161045"/>
          </a:xfrm>
        </p:spPr>
        <p:txBody>
          <a:bodyPr>
            <a:normAutofit/>
          </a:bodyPr>
          <a:lstStyle/>
          <a:p>
            <a:r>
              <a:rPr lang="en-GB" sz="3500" b="1" dirty="0"/>
              <a:t>Constraining ALPs using the white dwarf initial-final mass relation</a:t>
            </a:r>
            <a:endParaRPr lang="en-AU" sz="3500" dirty="0"/>
          </a:p>
        </p:txBody>
      </p:sp>
      <p:pic>
        <p:nvPicPr>
          <p:cNvPr id="1026" name="Picture 2" descr="The University of Melbourne Logo PNG Transparent &amp;amp; SVG Vector - Freebie  Supply">
            <a:extLst>
              <a:ext uri="{FF2B5EF4-FFF2-40B4-BE49-F238E27FC236}">
                <a16:creationId xmlns:a16="http://schemas.microsoft.com/office/drawing/2014/main" id="{51C0AC36-C00F-4764-A238-A9D61E2F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06" y="706408"/>
            <a:ext cx="1533787" cy="15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16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The initial-final mass relation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EC0B4-9CC0-44DE-8295-1AC5F69606F3}"/>
              </a:ext>
            </a:extLst>
          </p:cNvPr>
          <p:cNvSpPr txBox="1"/>
          <p:nvPr/>
        </p:nvSpPr>
        <p:spPr>
          <a:xfrm>
            <a:off x="1647245" y="6490363"/>
            <a:ext cx="890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14141"/>
                </a:solidFill>
                <a:latin typeface="+mj-lt"/>
              </a:rPr>
              <a:t>Constraining ALPs using the white dwarf initial-final mass relation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F0271-A004-4FBE-AD5E-B381C4D9F9D0}"/>
              </a:ext>
            </a:extLst>
          </p:cNvPr>
          <p:cNvSpPr txBox="1"/>
          <p:nvPr/>
        </p:nvSpPr>
        <p:spPr>
          <a:xfrm>
            <a:off x="11901777" y="6582695"/>
            <a:ext cx="29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4141"/>
                </a:solidFill>
                <a:latin typeface="+mj-lt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87D36C0E-584F-4FE5-B3CF-77C8A1263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7317" y="2020622"/>
                <a:ext cx="6085211" cy="33147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latin typeface="+mj-lt"/>
                  </a:rPr>
                  <a:t>The</a:t>
                </a:r>
                <a:r>
                  <a:rPr lang="en-GB" sz="2000" b="1" dirty="0">
                    <a:latin typeface="+mj-lt"/>
                  </a:rPr>
                  <a:t> initial-final mass relation: </a:t>
                </a:r>
                <a:r>
                  <a:rPr lang="en-GB" sz="2000" dirty="0">
                    <a:latin typeface="+mj-lt"/>
                  </a:rPr>
                  <a:t>associates the mass with which a star forms on the Main Sequence to that of the white dwarf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</a:rPr>
                  <a:t>Typically modelled as a three-piece linear function with breakpoints 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00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2.8</m:t>
                    </m:r>
                    <m:sSub>
                      <m:sSubPr>
                        <m:ctrlPr>
                          <a:rPr lang="en-GB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GB" sz="20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3.6</m:t>
                    </m:r>
                  </m:oMath>
                </a14:m>
                <a:r>
                  <a:rPr lang="en-GB" sz="200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GB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GB" sz="2000" b="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</a:rPr>
                  <a:t>Numerous constraints on the IFMR exist - we use one derived from 14 wide double white dwarf binaries [1510.06107]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</a:rPr>
                  <a:t>Minimises dependence on astrophysical uncertainties</a:t>
                </a:r>
              </a:p>
              <a:p>
                <a:pPr marL="0" indent="0">
                  <a:buNone/>
                </a:pPr>
                <a:endParaRPr lang="en-GB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87D36C0E-584F-4FE5-B3CF-77C8A1263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317" y="2020622"/>
                <a:ext cx="6085211" cy="3314775"/>
              </a:xfrm>
              <a:blipFill>
                <a:blip r:embed="rId3"/>
                <a:stretch>
                  <a:fillRect l="-1102" t="-1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 descr="Chart, line chart&#10;&#10;Description automatically generated">
            <a:extLst>
              <a:ext uri="{FF2B5EF4-FFF2-40B4-BE49-F238E27FC236}">
                <a16:creationId xmlns:a16="http://schemas.microsoft.com/office/drawing/2014/main" id="{DB9B36F5-5A09-405D-B03C-58956012E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11" y="2020622"/>
            <a:ext cx="4275908" cy="307130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9F36A82-AEFF-4C19-B807-33B84198C991}"/>
              </a:ext>
            </a:extLst>
          </p:cNvPr>
          <p:cNvSpPr txBox="1"/>
          <p:nvPr/>
        </p:nvSpPr>
        <p:spPr>
          <a:xfrm>
            <a:off x="8212673" y="5081431"/>
            <a:ext cx="287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Examples from [1809.01673]</a:t>
            </a:r>
          </a:p>
        </p:txBody>
      </p:sp>
    </p:spTree>
    <p:extLst>
      <p:ext uri="{BB962C8B-B14F-4D97-AF65-F5344CB8AC3E}">
        <p14:creationId xmlns:p14="http://schemas.microsoft.com/office/powerpoint/2010/main" val="7027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ALPs &amp; the IFMR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EC0B4-9CC0-44DE-8295-1AC5F69606F3}"/>
              </a:ext>
            </a:extLst>
          </p:cNvPr>
          <p:cNvSpPr txBox="1"/>
          <p:nvPr/>
        </p:nvSpPr>
        <p:spPr>
          <a:xfrm>
            <a:off x="1647245" y="6490363"/>
            <a:ext cx="890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14141"/>
                </a:solidFill>
                <a:latin typeface="+mj-lt"/>
              </a:rPr>
              <a:t>Constraining ALPs using the white dwarf initial-final mass relation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F0271-A004-4FBE-AD5E-B381C4D9F9D0}"/>
              </a:ext>
            </a:extLst>
          </p:cNvPr>
          <p:cNvSpPr txBox="1"/>
          <p:nvPr/>
        </p:nvSpPr>
        <p:spPr>
          <a:xfrm>
            <a:off x="11901777" y="6582695"/>
            <a:ext cx="29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4141"/>
                </a:solidFill>
                <a:latin typeface="+mj-lt"/>
              </a:rPr>
              <a:t>9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2A808C17-637B-47B7-9A33-5F0354C6D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75" y="2061862"/>
            <a:ext cx="4320000" cy="3183333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7901A69F-3761-4C86-B2D5-82BE9590D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75" y="2062227"/>
            <a:ext cx="4320000" cy="3195000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62799988-7BE6-4F49-8A5C-B4502642D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75" y="2061862"/>
            <a:ext cx="4320000" cy="319500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42556703-2AA8-4D2B-9765-D7C11B825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75" y="2061862"/>
            <a:ext cx="4320000" cy="3195000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170B3D62-95C8-4F27-B7F9-DDB56AEDFE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75" y="2061862"/>
            <a:ext cx="4320000" cy="3195000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9E6BC62A-891F-4876-A97C-B59DD14D2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764704"/>
            <a:ext cx="5072907" cy="36899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7AC00717-62C0-4017-86AE-74CAFDFEFE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093" y="1590716"/>
                <a:ext cx="6246731" cy="40379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bg1"/>
                  </a:buClr>
                </a:pPr>
                <a:r>
                  <a:rPr lang="en-GB" sz="1600" dirty="0">
                    <a:latin typeface="+mj-lt"/>
                  </a:rPr>
                  <a:t>Simulate evolution of stars with initial masses between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60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GB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GB" sz="1600" dirty="0">
                    <a:latin typeface="+mj-lt"/>
                  </a:rPr>
                  <a:t> and record their final masses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600" dirty="0">
                    <a:latin typeface="+mj-lt"/>
                  </a:rPr>
                  <a:t>Apply a three-piece fit with flexible breakpoints to derive a theoretical IFMR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600" dirty="0">
                    <a:latin typeface="+mj-lt"/>
                  </a:rPr>
                  <a:t>Recompute with 10 keV ALPs included in the models for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=0.316×</m:t>
                      </m:r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=0.631×</m:t>
                      </m:r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+mj-lt"/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GB" sz="1600" dirty="0">
                    <a:latin typeface="+mj-lt"/>
                  </a:rPr>
                  <a:t>Define constraint by identifying smallest excluded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</m:oMath>
                </a14:m>
                <a:r>
                  <a:rPr lang="en-GB" sz="1600" dirty="0">
                    <a:latin typeface="+mj-lt"/>
                  </a:rPr>
                  <a:t> for fixed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GB" sz="1600" dirty="0">
                  <a:latin typeface="+mj-lt"/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GB" sz="1600" dirty="0">
                    <a:latin typeface="+mj-lt"/>
                  </a:rPr>
                  <a:t>Relaxes when decay length falls below He-B shell radius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600" dirty="0">
                    <a:latin typeface="+mj-lt"/>
                  </a:rPr>
                  <a:t>Conservatively account for systematic effects of stellar rotation by shifting our theoretical predictions upwards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600" dirty="0">
                    <a:latin typeface="+mj-lt"/>
                  </a:rPr>
                  <a:t>Still able to exclude region of cosmological triangle</a:t>
                </a: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7AC00717-62C0-4017-86AE-74CAFDFE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93" y="1590716"/>
                <a:ext cx="6246731" cy="4037917"/>
              </a:xfrm>
              <a:prstGeom prst="rect">
                <a:avLst/>
              </a:prstGeom>
              <a:blipFill>
                <a:blip r:embed="rId9"/>
                <a:stretch>
                  <a:fillRect l="-390" t="-906" b="-1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A13CE908-68DC-4220-BC82-E22D705040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9" y="1764702"/>
            <a:ext cx="5072907" cy="36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5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E9751F-CD0C-46E9-9EC4-70A09C0D1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60092"/>
            <a:ext cx="9144000" cy="737816"/>
          </a:xfrm>
        </p:spPr>
        <p:txBody>
          <a:bodyPr>
            <a:normAutofit/>
          </a:bodyPr>
          <a:lstStyle/>
          <a:p>
            <a:r>
              <a:rPr lang="en-GB" sz="3500" b="1" dirty="0"/>
              <a:t>Concluding remarks</a:t>
            </a:r>
            <a:endParaRPr lang="en-AU" sz="3500" dirty="0"/>
          </a:p>
        </p:txBody>
      </p:sp>
      <p:pic>
        <p:nvPicPr>
          <p:cNvPr id="1026" name="Picture 2" descr="The University of Melbourne Logo PNG Transparent &amp;amp; SVG Vector - Freebie  Supply">
            <a:extLst>
              <a:ext uri="{FF2B5EF4-FFF2-40B4-BE49-F238E27FC236}">
                <a16:creationId xmlns:a16="http://schemas.microsoft.com/office/drawing/2014/main" id="{51C0AC36-C00F-4764-A238-A9D61E2F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06" y="706408"/>
            <a:ext cx="1533787" cy="15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2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Concluding remarks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F0271-A004-4FBE-AD5E-B381C4D9F9D0}"/>
              </a:ext>
            </a:extLst>
          </p:cNvPr>
          <p:cNvSpPr txBox="1"/>
          <p:nvPr/>
        </p:nvSpPr>
        <p:spPr>
          <a:xfrm>
            <a:off x="11813104" y="6582695"/>
            <a:ext cx="386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4141"/>
                </a:solidFill>
                <a:latin typeface="+mj-lt"/>
              </a:rPr>
              <a:t>10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6A75281-5DB5-46C9-A519-84266E6B6D33}"/>
              </a:ext>
            </a:extLst>
          </p:cNvPr>
          <p:cNvSpPr txBox="1">
            <a:spLocks/>
          </p:cNvSpPr>
          <p:nvPr/>
        </p:nvSpPr>
        <p:spPr>
          <a:xfrm>
            <a:off x="625642" y="1948356"/>
            <a:ext cx="5987716" cy="3493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GB" sz="2000" dirty="0">
                <a:latin typeface="+mj-lt"/>
              </a:rPr>
              <a:t>Stellar evolution simulations are a potent source of constraints on ALPs</a:t>
            </a:r>
          </a:p>
          <a:p>
            <a:pPr>
              <a:buClr>
                <a:schemeClr val="bg1"/>
              </a:buClr>
            </a:pPr>
            <a:r>
              <a:rPr lang="en-GB" sz="2000" dirty="0">
                <a:latin typeface="+mj-lt"/>
              </a:rPr>
              <a:t>Adopting a conservative approach we are still able to exclude part of the cosmological triangle using the IFMR</a:t>
            </a:r>
          </a:p>
          <a:p>
            <a:pPr>
              <a:buClr>
                <a:schemeClr val="bg1"/>
              </a:buClr>
            </a:pPr>
            <a:r>
              <a:rPr lang="en-GB" sz="2000" dirty="0">
                <a:latin typeface="+mj-lt"/>
              </a:rPr>
              <a:t>Applicable to ALPs with other couplings</a:t>
            </a:r>
          </a:p>
          <a:p>
            <a:pPr>
              <a:buClr>
                <a:schemeClr val="bg1"/>
              </a:buClr>
            </a:pPr>
            <a:r>
              <a:rPr lang="en-GB" sz="2000" dirty="0">
                <a:latin typeface="+mj-lt"/>
              </a:rPr>
              <a:t>Stands to improve significantly, e.g. 1400 white dwarf binaries in Gaia early data release 3</a:t>
            </a:r>
          </a:p>
        </p:txBody>
      </p:sp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11F776B5-AAF1-4323-9FA4-AA85EA82E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58" y="1948356"/>
            <a:ext cx="5072906" cy="36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E9751F-CD0C-46E9-9EC4-70A09C0D1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60092"/>
            <a:ext cx="9144000" cy="737816"/>
          </a:xfrm>
        </p:spPr>
        <p:txBody>
          <a:bodyPr>
            <a:normAutofit/>
          </a:bodyPr>
          <a:lstStyle/>
          <a:p>
            <a:r>
              <a:rPr lang="en-GB" sz="3500" b="1" dirty="0"/>
              <a:t>Backup Slides</a:t>
            </a:r>
            <a:endParaRPr lang="en-AU" sz="3500" dirty="0"/>
          </a:p>
        </p:txBody>
      </p:sp>
      <p:pic>
        <p:nvPicPr>
          <p:cNvPr id="1026" name="Picture 2" descr="The University of Melbourne Logo PNG Transparent &amp;amp; SVG Vector - Freebie  Supply">
            <a:extLst>
              <a:ext uri="{FF2B5EF4-FFF2-40B4-BE49-F238E27FC236}">
                <a16:creationId xmlns:a16="http://schemas.microsoft.com/office/drawing/2014/main" id="{51C0AC36-C00F-4764-A238-A9D61E2F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06" y="706408"/>
            <a:ext cx="1533787" cy="15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Astrophysical ALP production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C7813E8-222A-4645-A56C-B6744EC78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6911"/>
                <a:ext cx="6844891" cy="4899683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chemeClr val="bg1"/>
                  </a:buClr>
                  <a:buNone/>
                </a:pPr>
                <a:r>
                  <a:rPr lang="en-GB" sz="1800" dirty="0">
                    <a:latin typeface="+mj-lt"/>
                  </a:rPr>
                  <a:t>Restrict our attention to ALPs which couple solely to electromagnetism via the two photon interaction</a:t>
                </a:r>
              </a:p>
              <a:p>
                <a:pPr marL="0" indent="0" algn="ctr">
                  <a:buClr>
                    <a:schemeClr val="bg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𝛾𝛾</m:t>
                              </m:r>
                            </m:sub>
                          </m:sSub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GB" sz="1800" dirty="0">
                  <a:latin typeface="+mj-lt"/>
                </a:endParaRPr>
              </a:p>
              <a:p>
                <a:pPr marL="0" indent="0">
                  <a:buClr>
                    <a:schemeClr val="bg1"/>
                  </a:buClr>
                  <a:buNone/>
                </a:pPr>
                <a:r>
                  <a:rPr lang="en-GB" sz="1800" dirty="0">
                    <a:latin typeface="+mj-lt"/>
                  </a:rPr>
                  <a:t>Have two production mechanisms of importance in stellar plasmas</a:t>
                </a:r>
              </a:p>
              <a:p>
                <a:pPr marL="0" indent="0">
                  <a:buClr>
                    <a:schemeClr val="bg1"/>
                  </a:buClr>
                  <a:buNone/>
                </a:pPr>
                <a:r>
                  <a:rPr lang="en-GB" sz="1800" dirty="0">
                    <a:latin typeface="+mj-lt"/>
                  </a:rPr>
                  <a:t>Affects stellar structure by reducing the local energy production rate per unit mass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GB" sz="1800" b="0" dirty="0">
                  <a:latin typeface="+mj-lt"/>
                </a:endParaRPr>
              </a:p>
              <a:p>
                <a:pPr marL="0" indent="0">
                  <a:buClr>
                    <a:schemeClr val="bg1"/>
                  </a:buClr>
                  <a:buNone/>
                </a:pPr>
                <a:r>
                  <a:rPr lang="en-GB" sz="1800" dirty="0">
                    <a:latin typeface="+mj-lt"/>
                  </a:rPr>
                  <a:t>Magnitude of energy-loss given by</a:t>
                </a:r>
              </a:p>
              <a:p>
                <a:pPr marL="0" indent="0" algn="ctr">
                  <a:buClr>
                    <a:schemeClr val="bg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𝛾𝛾</m:t>
                              </m:r>
                            </m:sub>
                            <m:sup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𝜋𝜌</m:t>
                          </m:r>
                        </m:den>
                      </m:f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800" dirty="0">
                  <a:latin typeface="+mj-lt"/>
                </a:endParaRPr>
              </a:p>
              <a:p>
                <a:pPr marL="0" indent="0" algn="ctr">
                  <a:buClr>
                    <a:schemeClr val="bg1"/>
                  </a:buClr>
                  <a:buNone/>
                </a:pPr>
                <a:endParaRPr lang="en-GB" sz="1800" dirty="0">
                  <a:latin typeface="+mj-lt"/>
                </a:endParaRPr>
              </a:p>
              <a:p>
                <a:pPr marL="0" indent="0" algn="ctr">
                  <a:buClr>
                    <a:schemeClr val="bg1"/>
                  </a:buClr>
                  <a:buNone/>
                </a:pPr>
                <a:endParaRPr lang="en-GB" sz="1800" dirty="0">
                  <a:latin typeface="+mj-lt"/>
                </a:endParaRPr>
              </a:p>
              <a:p>
                <a:pPr marL="0" indent="0" algn="ctr">
                  <a:buClr>
                    <a:schemeClr val="bg1"/>
                  </a:buClr>
                  <a:buNone/>
                </a:pPr>
                <a:endParaRPr lang="en-GB" sz="1800" dirty="0">
                  <a:latin typeface="+mj-lt"/>
                </a:endParaRPr>
              </a:p>
              <a:p>
                <a:pPr marL="0" indent="0">
                  <a:buClr>
                    <a:schemeClr val="bg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is Boltzmann suppressed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C7813E8-222A-4645-A56C-B6744EC78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6911"/>
                <a:ext cx="6844891" cy="4899683"/>
              </a:xfrm>
              <a:blipFill>
                <a:blip r:embed="rId4"/>
                <a:stretch>
                  <a:fillRect l="-802" t="-1119" r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33F0159-79D7-4E57-9676-A4199B007F00}"/>
              </a:ext>
            </a:extLst>
          </p:cNvPr>
          <p:cNvSpPr txBox="1"/>
          <p:nvPr/>
        </p:nvSpPr>
        <p:spPr>
          <a:xfrm>
            <a:off x="8112348" y="3024214"/>
            <a:ext cx="358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+mj-lt"/>
              </a:rPr>
              <a:t>Primakoff</a:t>
            </a:r>
            <a:r>
              <a:rPr lang="en-GB" sz="2000" b="1" dirty="0">
                <a:latin typeface="+mj-lt"/>
              </a:rPr>
              <a:t> production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83789-D0C0-4452-BA46-15722677131A}"/>
              </a:ext>
            </a:extLst>
          </p:cNvPr>
          <p:cNvSpPr txBox="1"/>
          <p:nvPr/>
        </p:nvSpPr>
        <p:spPr>
          <a:xfrm>
            <a:off x="8137307" y="5344544"/>
            <a:ext cx="358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Photon fusion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3CEDDC-36D9-433D-9BE9-70EE52F0C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517" y="1651057"/>
            <a:ext cx="2482350" cy="1477328"/>
          </a:xfrm>
          <a:prstGeom prst="rect">
            <a:avLst/>
          </a:prstGeom>
        </p:spPr>
      </p:pic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20589B62-E6F5-48C9-BD94-9BE752263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8" y="3965953"/>
            <a:ext cx="1593243" cy="1482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1EF93C-F8B4-4088-A1F1-A08A71EDEEDE}"/>
                  </a:ext>
                </a:extLst>
              </p:cNvPr>
              <p:cNvSpPr txBox="1"/>
              <p:nvPr/>
            </p:nvSpPr>
            <p:spPr>
              <a:xfrm>
                <a:off x="8518407" y="1620581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1EF93C-F8B4-4088-A1F1-A08A71EDE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407" y="1620581"/>
                <a:ext cx="356981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D7651D-F347-4EFE-A6CD-DE0F60AF9322}"/>
                  </a:ext>
                </a:extLst>
              </p:cNvPr>
              <p:cNvSpPr txBox="1"/>
              <p:nvPr/>
            </p:nvSpPr>
            <p:spPr>
              <a:xfrm>
                <a:off x="9545710" y="2152970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D7651D-F347-4EFE-A6CD-DE0F60AF9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710" y="2152970"/>
                <a:ext cx="356981" cy="369332"/>
              </a:xfrm>
              <a:prstGeom prst="rect">
                <a:avLst/>
              </a:prstGeom>
              <a:blipFill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F653F8-9A23-49D2-8ED1-3FDAACC102C4}"/>
                  </a:ext>
                </a:extLst>
              </p:cNvPr>
              <p:cNvSpPr txBox="1"/>
              <p:nvPr/>
            </p:nvSpPr>
            <p:spPr>
              <a:xfrm>
                <a:off x="8994557" y="3935971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F653F8-9A23-49D2-8ED1-3FDAACC10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557" y="3935971"/>
                <a:ext cx="356981" cy="369332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EA9494-D2D4-4C01-9FA8-EA22624554F6}"/>
                  </a:ext>
                </a:extLst>
              </p:cNvPr>
              <p:cNvSpPr txBox="1"/>
              <p:nvPr/>
            </p:nvSpPr>
            <p:spPr>
              <a:xfrm>
                <a:off x="8994556" y="5034515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EA9494-D2D4-4C01-9FA8-EA2262455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556" y="5034515"/>
                <a:ext cx="356981" cy="369332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5659C-116A-479F-8715-C9F67145A928}"/>
                  </a:ext>
                </a:extLst>
              </p:cNvPr>
              <p:cNvSpPr txBox="1"/>
              <p:nvPr/>
            </p:nvSpPr>
            <p:spPr>
              <a:xfrm>
                <a:off x="10965377" y="1639468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5659C-116A-479F-8715-C9F67145A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377" y="1639468"/>
                <a:ext cx="35698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63A64B-B455-4F23-A5F8-7A326F717E67}"/>
                  </a:ext>
                </a:extLst>
              </p:cNvPr>
              <p:cNvSpPr txBox="1"/>
              <p:nvPr/>
            </p:nvSpPr>
            <p:spPr>
              <a:xfrm>
                <a:off x="10574159" y="4473300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63A64B-B455-4F23-A5F8-7A326F717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159" y="4473300"/>
                <a:ext cx="35698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1794BF-2EE4-4FEE-9B0E-37FFE4333598}"/>
                  </a:ext>
                </a:extLst>
              </p:cNvPr>
              <p:cNvSpPr txBox="1"/>
              <p:nvPr/>
            </p:nvSpPr>
            <p:spPr>
              <a:xfrm>
                <a:off x="8137307" y="2754203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1794BF-2EE4-4FEE-9B0E-37FFE4333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307" y="2754203"/>
                <a:ext cx="356981" cy="369332"/>
              </a:xfrm>
              <a:prstGeom prst="rect">
                <a:avLst/>
              </a:prstGeom>
              <a:blipFill>
                <a:blip r:embed="rId13"/>
                <a:stretch>
                  <a:fillRect r="-93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E3DDE4-83F5-4CCF-BB73-9E48A06E0682}"/>
                  </a:ext>
                </a:extLst>
              </p:cNvPr>
              <p:cNvSpPr txBox="1"/>
              <p:nvPr/>
            </p:nvSpPr>
            <p:spPr>
              <a:xfrm>
                <a:off x="10965377" y="2722442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E3DDE4-83F5-4CCF-BB73-9E48A06E0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377" y="2722442"/>
                <a:ext cx="356981" cy="369332"/>
              </a:xfrm>
              <a:prstGeom prst="rect">
                <a:avLst/>
              </a:prstGeom>
              <a:blipFill>
                <a:blip r:embed="rId14"/>
                <a:stretch>
                  <a:fillRect r="-93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B552BC8-258B-4E62-AD7E-60EFC7694A55}"/>
              </a:ext>
            </a:extLst>
          </p:cNvPr>
          <p:cNvSpPr txBox="1"/>
          <p:nvPr/>
        </p:nvSpPr>
        <p:spPr>
          <a:xfrm>
            <a:off x="707570" y="4821081"/>
            <a:ext cx="252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70C0"/>
                </a:solidFill>
                <a:latin typeface="+mj-lt"/>
              </a:rPr>
              <a:t>Strong temperature dependence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38592E-46C1-4FCF-864E-1B7579265B42}"/>
              </a:ext>
            </a:extLst>
          </p:cNvPr>
          <p:cNvCxnSpPr>
            <a:stCxn id="23" idx="0"/>
          </p:cNvCxnSpPr>
          <p:nvPr/>
        </p:nvCxnSpPr>
        <p:spPr>
          <a:xfrm flipV="1">
            <a:off x="1968680" y="3874824"/>
            <a:ext cx="1718310" cy="9462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20497F-4547-44B2-8623-D687FF22CCCA}"/>
              </a:ext>
            </a:extLst>
          </p:cNvPr>
          <p:cNvSpPr txBox="1"/>
          <p:nvPr/>
        </p:nvSpPr>
        <p:spPr>
          <a:xfrm>
            <a:off x="5176947" y="4630452"/>
            <a:ext cx="252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  <a:latin typeface="+mj-lt"/>
              </a:rPr>
              <a:t>Contain entire mass and composition dependence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B4B04E-17B7-4CD9-B4DD-835B438BB817}"/>
              </a:ext>
            </a:extLst>
          </p:cNvPr>
          <p:cNvCxnSpPr>
            <a:cxnSpLocks/>
          </p:cNvCxnSpPr>
          <p:nvPr/>
        </p:nvCxnSpPr>
        <p:spPr>
          <a:xfrm flipV="1">
            <a:off x="5077326" y="4106471"/>
            <a:ext cx="474856" cy="6525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3DC343-0744-47BA-B6CC-F2421241AD02}"/>
              </a:ext>
            </a:extLst>
          </p:cNvPr>
          <p:cNvCxnSpPr>
            <a:cxnSpLocks/>
          </p:cNvCxnSpPr>
          <p:nvPr/>
        </p:nvCxnSpPr>
        <p:spPr>
          <a:xfrm flipH="1" flipV="1">
            <a:off x="4668253" y="4219626"/>
            <a:ext cx="409073" cy="5393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University of Melbourne Logo PNG Transparent &amp;amp; SVG Vector - Freebie  Supply">
            <a:extLst>
              <a:ext uri="{FF2B5EF4-FFF2-40B4-BE49-F238E27FC236}">
                <a16:creationId xmlns:a16="http://schemas.microsoft.com/office/drawing/2014/main" id="{51C0AC36-C00F-4764-A238-A9D61E2F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06" y="706408"/>
            <a:ext cx="1533787" cy="15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9969F2-D40C-441F-A936-9792873B4DA9}"/>
              </a:ext>
            </a:extLst>
          </p:cNvPr>
          <p:cNvSpPr txBox="1"/>
          <p:nvPr/>
        </p:nvSpPr>
        <p:spPr>
          <a:xfrm>
            <a:off x="2001124" y="2615489"/>
            <a:ext cx="818975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Based on</a:t>
            </a:r>
          </a:p>
          <a:p>
            <a:pPr algn="ctr"/>
            <a:endParaRPr lang="en-GB" sz="18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1800" dirty="0">
                <a:solidFill>
                  <a:schemeClr val="bg1"/>
                </a:solidFill>
                <a:latin typeface="+mj-lt"/>
              </a:rPr>
              <a:t>M.J. Dolan, F.J. Hiskens and R.R. </a:t>
            </a:r>
            <a:r>
              <a:rPr lang="en-GB" sz="1800" dirty="0" err="1">
                <a:solidFill>
                  <a:schemeClr val="bg1"/>
                </a:solidFill>
                <a:latin typeface="+mj-lt"/>
              </a:rPr>
              <a:t>Volkas</a:t>
            </a:r>
            <a:r>
              <a:rPr lang="en-GB" sz="18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1800" i="1" dirty="0">
                <a:solidFill>
                  <a:schemeClr val="bg1"/>
                </a:solidFill>
                <a:latin typeface="+mj-lt"/>
              </a:rPr>
              <a:t>Constraining axion-like particles using the white dwarf initial-final mass relation, 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+mj-lt"/>
              </a:rPr>
              <a:t>JCAP 09 (2021) 010 [2102.00379]</a:t>
            </a:r>
            <a:endParaRPr lang="en-GB" sz="18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960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Evolution of intermediate mass stars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5BBAF03-45E6-426F-8A8A-16AC6F6307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795" y="1410299"/>
                <a:ext cx="7527524" cy="357246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Consider the evolution of stars in the mass range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800" dirty="0"/>
                  <a:t>-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800" dirty="0">
                  <a:latin typeface="+mj-lt"/>
                </a:endParaRPr>
              </a:p>
              <a:p>
                <a:pPr>
                  <a:lnSpc>
                    <a:spcPct val="100000"/>
                  </a:lnSpc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A star’s evolution is principally governed by its initial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and metallicity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1800" b="0" dirty="0">
                  <a:latin typeface="+mj-lt"/>
                </a:endParaRPr>
              </a:p>
              <a:p>
                <a:pPr>
                  <a:lnSpc>
                    <a:spcPct val="100000"/>
                  </a:lnSpc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Described though observable parameters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18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which define the </a:t>
                </a:r>
                <a:r>
                  <a:rPr lang="en-GB" sz="1800" dirty="0" err="1">
                    <a:latin typeface="+mj-lt"/>
                  </a:rPr>
                  <a:t>Hertzprung</a:t>
                </a:r>
                <a:r>
                  <a:rPr lang="en-GB" sz="1800" dirty="0">
                    <a:latin typeface="+mj-lt"/>
                  </a:rPr>
                  <a:t>-Russell diagram</a:t>
                </a:r>
              </a:p>
              <a:p>
                <a:pPr>
                  <a:lnSpc>
                    <a:spcPct val="100000"/>
                  </a:lnSpc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Distinct phases in HR diagram arise due to different internal stellar structure:</a:t>
                </a:r>
              </a:p>
              <a:p>
                <a:pPr marL="800100" lvl="1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GB" sz="1800" b="1" dirty="0">
                    <a:solidFill>
                      <a:srgbClr val="0070C0"/>
                    </a:solidFill>
                    <a:latin typeface="+mj-lt"/>
                  </a:rPr>
                  <a:t>Main sequence:</a:t>
                </a:r>
                <a:r>
                  <a:rPr lang="en-GB" sz="1800" dirty="0">
                    <a:solidFill>
                      <a:srgbClr val="0070C0"/>
                    </a:solidFill>
                    <a:latin typeface="+mj-lt"/>
                  </a:rPr>
                  <a:t> H burning in core</a:t>
                </a:r>
              </a:p>
              <a:p>
                <a:pPr marL="800100" lvl="1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GB" sz="1800" b="1" dirty="0">
                    <a:solidFill>
                      <a:srgbClr val="0070C0"/>
                    </a:solidFill>
                    <a:latin typeface="+mj-lt"/>
                  </a:rPr>
                  <a:t>Subgiant &amp; red giant branches:</a:t>
                </a:r>
                <a:r>
                  <a:rPr lang="en-GB" sz="1800" dirty="0">
                    <a:solidFill>
                      <a:srgbClr val="0070C0"/>
                    </a:solidFill>
                    <a:latin typeface="+mj-lt"/>
                  </a:rPr>
                  <a:t> rapidly contracting He core, H burning shell</a:t>
                </a:r>
              </a:p>
              <a:p>
                <a:pPr marL="800100" lvl="1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GB" sz="1800" b="1" dirty="0">
                    <a:solidFill>
                      <a:srgbClr val="0070C0"/>
                    </a:solidFill>
                    <a:latin typeface="+mj-lt"/>
                  </a:rPr>
                  <a:t>Central helium burning:</a:t>
                </a:r>
                <a:r>
                  <a:rPr lang="en-GB" sz="1800" dirty="0">
                    <a:solidFill>
                      <a:srgbClr val="0070C0"/>
                    </a:solidFill>
                    <a:latin typeface="+mj-lt"/>
                  </a:rPr>
                  <a:t> He burning core and H burning shell – blue loop</a:t>
                </a:r>
              </a:p>
              <a:p>
                <a:pPr marL="800100" lvl="1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GB" sz="1800" b="1" dirty="0">
                    <a:latin typeface="+mj-lt"/>
                  </a:rPr>
                  <a:t>Asymptotic giant branch (AGB):</a:t>
                </a:r>
                <a:r>
                  <a:rPr lang="en-GB" sz="1800" dirty="0">
                    <a:latin typeface="+mj-lt"/>
                  </a:rPr>
                  <a:t> double shell structure, inert CO core</a:t>
                </a:r>
              </a:p>
              <a:p>
                <a:pPr marL="800100" lvl="1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GB" sz="1800" b="1" dirty="0">
                    <a:solidFill>
                      <a:srgbClr val="0070C0"/>
                    </a:solidFill>
                    <a:latin typeface="+mj-lt"/>
                  </a:rPr>
                  <a:t>Post-AGB and white dwarf:</a:t>
                </a:r>
                <a:r>
                  <a:rPr lang="en-GB" sz="1800" dirty="0">
                    <a:solidFill>
                      <a:srgbClr val="0070C0"/>
                    </a:solidFill>
                    <a:latin typeface="+mj-lt"/>
                  </a:rPr>
                  <a:t> no further fusion, star cools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5BBAF03-45E6-426F-8A8A-16AC6F6307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795" y="1410299"/>
                <a:ext cx="7527524" cy="3572468"/>
              </a:xfrm>
              <a:blipFill>
                <a:blip r:embed="rId4"/>
                <a:stretch>
                  <a:fillRect l="-567" t="-683" b="-25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>
            <a:extLst>
              <a:ext uri="{FF2B5EF4-FFF2-40B4-BE49-F238E27FC236}">
                <a16:creationId xmlns:a16="http://schemas.microsoft.com/office/drawing/2014/main" id="{8E4F8BEB-3F56-4D57-906D-FEA41A5FF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444" y="1513229"/>
            <a:ext cx="4138420" cy="383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58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Towards a constraint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6C1A2-FF62-450B-B854-5ED4810A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082" y="1866001"/>
            <a:ext cx="10079676" cy="347638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sz="2200" dirty="0">
                <a:latin typeface="+mj-lt"/>
              </a:rPr>
              <a:t>Demonstrated that the second dredge-up is sensitive to ALPs outside of the HB constraint</a:t>
            </a:r>
          </a:p>
          <a:p>
            <a:pPr>
              <a:buClr>
                <a:schemeClr val="bg1"/>
              </a:buClr>
            </a:pPr>
            <a:r>
              <a:rPr lang="en-GB" sz="2200" dirty="0">
                <a:latin typeface="+mj-lt"/>
              </a:rPr>
              <a:t>Need to find a way to constrain this behaviour</a:t>
            </a:r>
          </a:p>
          <a:p>
            <a:pPr>
              <a:buClr>
                <a:schemeClr val="bg1"/>
              </a:buClr>
            </a:pPr>
            <a:r>
              <a:rPr lang="en-GB" sz="2200" dirty="0">
                <a:latin typeface="+mj-lt"/>
              </a:rPr>
              <a:t>The AGB is a relatively short evolutionary phase in this mass range – sparsely populated</a:t>
            </a:r>
          </a:p>
          <a:p>
            <a:pPr>
              <a:buClr>
                <a:schemeClr val="bg1"/>
              </a:buClr>
            </a:pPr>
            <a:r>
              <a:rPr lang="en-GB" sz="2200" dirty="0">
                <a:latin typeface="+mj-lt"/>
              </a:rPr>
              <a:t>The TP-AGB is short in intermediate mass stars – little change to the core occurs</a:t>
            </a:r>
          </a:p>
          <a:p>
            <a:pPr>
              <a:buClr>
                <a:schemeClr val="bg1"/>
              </a:buClr>
            </a:pPr>
            <a:r>
              <a:rPr lang="en-GB" sz="2200" dirty="0">
                <a:latin typeface="+mj-lt"/>
              </a:rPr>
              <a:t>Can use observation of white dwarfs to constrain AGB astrophysics and the influence of ALPs!</a:t>
            </a:r>
          </a:p>
        </p:txBody>
      </p:sp>
    </p:spTree>
    <p:extLst>
      <p:ext uri="{BB962C8B-B14F-4D97-AF65-F5344CB8AC3E}">
        <p14:creationId xmlns:p14="http://schemas.microsoft.com/office/powerpoint/2010/main" val="770932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Stellar rotation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E33689B-8BE4-42A4-8F80-15F88F664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22" y="1751259"/>
            <a:ext cx="5072907" cy="3689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D29FFD6-4D85-4630-A677-B7DC555790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7185" y="1957331"/>
                <a:ext cx="6224660" cy="32777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Our 1D simulations do not account for stellar rotation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Enhanced mixing during Main Sequence increases core mass – shifts IFMR upwards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Average IFMR shifted upwards by between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0.04</m:t>
                    </m:r>
                  </m:oMath>
                </a14:m>
                <a:r>
                  <a:rPr lang="en-GB" sz="180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0.08</m:t>
                    </m:r>
                    <m:sSub>
                      <m:sSub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[1901.02904]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Recompute constraint, shifting all theoretical IFMRs up by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0.08</m:t>
                    </m:r>
                    <m:sSub>
                      <m:sSub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GB" sz="1800" dirty="0">
                  <a:latin typeface="+mj-lt"/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Still able to rule out region of cosmological triangle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D29FFD6-4D85-4630-A677-B7DC55579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85" y="1957331"/>
                <a:ext cx="6224660" cy="3277797"/>
              </a:xfrm>
              <a:prstGeom prst="rect">
                <a:avLst/>
              </a:prstGeom>
              <a:blipFill>
                <a:blip r:embed="rId4"/>
                <a:stretch>
                  <a:fillRect l="-587" t="-1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8BF05B0-3A37-4E3D-9A1F-91ED49DC3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22" y="1751259"/>
            <a:ext cx="5072907" cy="36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00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The AGB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141011-6E42-470D-B0B8-A8F6B6AE7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65" y="1524094"/>
            <a:ext cx="6794181" cy="4552266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GB" sz="1800" b="1" dirty="0">
                <a:latin typeface="+mj-lt"/>
              </a:rPr>
              <a:t>The E-AGB:</a:t>
            </a:r>
          </a:p>
          <a:p>
            <a:pPr>
              <a:buClr>
                <a:schemeClr val="bg1"/>
              </a:buClr>
            </a:pPr>
            <a:r>
              <a:rPr lang="en-GB" sz="1800" dirty="0">
                <a:latin typeface="+mj-lt"/>
              </a:rPr>
              <a:t>E-AGB evolution predominantly governed by activity of He-B shell</a:t>
            </a:r>
          </a:p>
          <a:p>
            <a:pPr>
              <a:buClr>
                <a:schemeClr val="bg1"/>
              </a:buClr>
            </a:pPr>
            <a:r>
              <a:rPr lang="en-GB" sz="1800" dirty="0">
                <a:latin typeface="+mj-lt"/>
              </a:rPr>
              <a:t>Causes CO core growth, inhibition of H-B shell and further penetration of convective region</a:t>
            </a:r>
            <a:endParaRPr lang="en-GB" sz="1400" dirty="0">
              <a:latin typeface="+mj-lt"/>
            </a:endParaRPr>
          </a:p>
          <a:p>
            <a:pPr>
              <a:buClr>
                <a:schemeClr val="bg1"/>
              </a:buClr>
            </a:pPr>
            <a:r>
              <a:rPr lang="en-GB" sz="1800" dirty="0">
                <a:latin typeface="+mj-lt"/>
              </a:rPr>
              <a:t>Terminates when He-B shell reaches H/He discontinuity</a:t>
            </a:r>
          </a:p>
          <a:p>
            <a:pPr>
              <a:buClr>
                <a:schemeClr val="bg1"/>
              </a:buClr>
            </a:pPr>
            <a:r>
              <a:rPr lang="en-GB" sz="1800" dirty="0">
                <a:latin typeface="+mj-lt"/>
              </a:rPr>
              <a:t>Ending hastened by the </a:t>
            </a:r>
            <a:r>
              <a:rPr lang="en-GB" sz="1800" b="1" dirty="0">
                <a:latin typeface="+mj-lt"/>
              </a:rPr>
              <a:t>second dredge-up</a:t>
            </a:r>
          </a:p>
          <a:p>
            <a:pPr>
              <a:buClr>
                <a:schemeClr val="bg1"/>
              </a:buClr>
            </a:pPr>
            <a:endParaRPr lang="en-GB" sz="1800" b="1" dirty="0">
              <a:latin typeface="+mj-lt"/>
            </a:endParaRPr>
          </a:p>
          <a:p>
            <a:pPr>
              <a:buClr>
                <a:schemeClr val="bg1"/>
              </a:buClr>
            </a:pPr>
            <a:r>
              <a:rPr lang="en-GB" sz="1800" b="1" dirty="0">
                <a:latin typeface="+mj-lt"/>
              </a:rPr>
              <a:t>The TP-AGB:</a:t>
            </a:r>
          </a:p>
          <a:p>
            <a:pPr>
              <a:buClr>
                <a:schemeClr val="bg1"/>
              </a:buClr>
            </a:pPr>
            <a:r>
              <a:rPr lang="en-GB" sz="1800" dirty="0">
                <a:latin typeface="+mj-lt"/>
              </a:rPr>
              <a:t>Long periods of stable hydrogen-shell burning interrupted by unstable helium-shell flashes</a:t>
            </a:r>
          </a:p>
          <a:p>
            <a:pPr>
              <a:buClr>
                <a:schemeClr val="bg1"/>
              </a:buClr>
            </a:pPr>
            <a:r>
              <a:rPr lang="en-GB" sz="1800" dirty="0">
                <a:latin typeface="+mj-lt"/>
              </a:rPr>
              <a:t>Lead to further CO core growth</a:t>
            </a:r>
          </a:p>
          <a:p>
            <a:pPr>
              <a:buClr>
                <a:schemeClr val="bg1"/>
              </a:buClr>
            </a:pPr>
            <a:r>
              <a:rPr lang="en-GB" sz="1800" dirty="0">
                <a:latin typeface="+mj-lt"/>
              </a:rPr>
              <a:t>Ends when strong stellar winds strip away the star’s outer layers</a:t>
            </a:r>
          </a:p>
          <a:p>
            <a:pPr>
              <a:buClr>
                <a:schemeClr val="bg1"/>
              </a:buClr>
            </a:pPr>
            <a:r>
              <a:rPr lang="en-GB" sz="1800" dirty="0">
                <a:latin typeface="+mj-lt"/>
              </a:rPr>
              <a:t>TP-AGB short in intermediate mass stars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3C4A7E26-EC3B-4C47-91ED-8C78B461C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46" y="1793510"/>
            <a:ext cx="4471831" cy="35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43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ALPs &amp; the AGB I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795FA1C-A671-45B8-935D-F077FA04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67" y="3504153"/>
            <a:ext cx="3291177" cy="23939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EC17E3-2CF6-4561-9B73-AF74EAB4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37905"/>
            <a:ext cx="9168943" cy="200932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sz="2000" dirty="0">
                <a:latin typeface="+mj-lt"/>
              </a:rPr>
              <a:t>First consider effect of ALP on the edge of HB star constraint</a:t>
            </a:r>
          </a:p>
          <a:p>
            <a:pPr>
              <a:buClr>
                <a:schemeClr val="bg1"/>
              </a:buClr>
            </a:pPr>
            <a:r>
              <a:rPr lang="en-GB" sz="2000" dirty="0">
                <a:latin typeface="+mj-lt"/>
              </a:rPr>
              <a:t>Duration of E-AGB shortened considerably</a:t>
            </a:r>
          </a:p>
          <a:p>
            <a:pPr>
              <a:buClr>
                <a:schemeClr val="bg1"/>
              </a:buClr>
            </a:pPr>
            <a:r>
              <a:rPr lang="en-GB" sz="2000" dirty="0">
                <a:latin typeface="+mj-lt"/>
              </a:rPr>
              <a:t>Second dredge-up occurs earlier and penetrates to greater depths</a:t>
            </a:r>
          </a:p>
          <a:p>
            <a:pPr>
              <a:buClr>
                <a:schemeClr val="bg1"/>
              </a:buClr>
            </a:pPr>
            <a:r>
              <a:rPr lang="en-GB" sz="2000" dirty="0">
                <a:latin typeface="+mj-lt"/>
              </a:rPr>
              <a:t>Both occur due to enhanced energy-loss within the He-B shell</a:t>
            </a:r>
          </a:p>
          <a:p>
            <a:pPr>
              <a:buClr>
                <a:schemeClr val="bg1"/>
              </a:buClr>
            </a:pPr>
            <a:r>
              <a:rPr lang="en-GB" sz="2000" dirty="0">
                <a:latin typeface="+mj-lt"/>
              </a:rPr>
              <a:t>Effects like this originally studied in 1999 [9905033]</a:t>
            </a:r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FB45E0-A089-4F77-8B15-F0FED1BEA6B2}"/>
              </a:ext>
            </a:extLst>
          </p:cNvPr>
          <p:cNvSpPr/>
          <p:nvPr/>
        </p:nvSpPr>
        <p:spPr>
          <a:xfrm>
            <a:off x="9859381" y="542190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Chart, surface chart&#10;&#10;Description automatically generated">
            <a:extLst>
              <a:ext uri="{FF2B5EF4-FFF2-40B4-BE49-F238E27FC236}">
                <a16:creationId xmlns:a16="http://schemas.microsoft.com/office/drawing/2014/main" id="{11352E52-C3C1-41F9-B406-9FE04E87A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08" y="3429000"/>
            <a:ext cx="3240000" cy="249813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FA340F-20EB-4C2C-BCE0-B454B643274C}"/>
              </a:ext>
            </a:extLst>
          </p:cNvPr>
          <p:cNvCxnSpPr>
            <a:cxnSpLocks/>
          </p:cNvCxnSpPr>
          <p:nvPr/>
        </p:nvCxnSpPr>
        <p:spPr>
          <a:xfrm>
            <a:off x="6940108" y="4828081"/>
            <a:ext cx="0" cy="718397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C04E56-715F-4914-BD7F-5CC9338FD184}"/>
                  </a:ext>
                </a:extLst>
              </p:cNvPr>
              <p:cNvSpPr txBox="1"/>
              <p:nvPr/>
            </p:nvSpPr>
            <p:spPr>
              <a:xfrm>
                <a:off x="6940108" y="5044740"/>
                <a:ext cx="355600" cy="285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0.69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C04E56-715F-4914-BD7F-5CC9338FD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108" y="5044740"/>
                <a:ext cx="355600" cy="285078"/>
              </a:xfrm>
              <a:prstGeom prst="rect">
                <a:avLst/>
              </a:prstGeom>
              <a:blipFill>
                <a:blip r:embed="rId5"/>
                <a:stretch>
                  <a:fillRect r="-83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1B0739D4-4F0F-45B9-A57F-82A132CBC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1" y="3429000"/>
            <a:ext cx="3240000" cy="249813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3FFE6-A9BE-45D1-903A-763CA3EB4078}"/>
              </a:ext>
            </a:extLst>
          </p:cNvPr>
          <p:cNvCxnSpPr>
            <a:cxnSpLocks/>
          </p:cNvCxnSpPr>
          <p:nvPr/>
        </p:nvCxnSpPr>
        <p:spPr>
          <a:xfrm>
            <a:off x="4163138" y="4747710"/>
            <a:ext cx="0" cy="819997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7C988A-082B-4A85-9B4D-B9A044BB6405}"/>
                  </a:ext>
                </a:extLst>
              </p:cNvPr>
              <p:cNvSpPr txBox="1"/>
              <p:nvPr/>
            </p:nvSpPr>
            <p:spPr>
              <a:xfrm>
                <a:off x="4123578" y="5015169"/>
                <a:ext cx="355600" cy="285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7C988A-082B-4A85-9B4D-B9A044BB6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78" y="5015169"/>
                <a:ext cx="355600" cy="285078"/>
              </a:xfrm>
              <a:prstGeom prst="rect">
                <a:avLst/>
              </a:prstGeom>
              <a:blipFill>
                <a:blip r:embed="rId7"/>
                <a:stretch>
                  <a:fillRect r="-59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478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ALPs &amp; the AGB II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A43F3C04-1525-4DA4-9815-7F6147974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67" y="3504153"/>
            <a:ext cx="3291177" cy="2393943"/>
          </a:xfrm>
          <a:prstGeom prst="rect">
            <a:avLst/>
          </a:prstGeom>
        </p:spPr>
      </p:pic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E38C00F3-06FF-4921-9251-18D1F07D0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67" y="3504481"/>
            <a:ext cx="3291177" cy="239394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9D89C979-A967-48EC-9F9E-FDA089E04AE9}"/>
              </a:ext>
            </a:extLst>
          </p:cNvPr>
          <p:cNvSpPr/>
          <p:nvPr/>
        </p:nvSpPr>
        <p:spPr>
          <a:xfrm>
            <a:off x="9859381" y="542223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Chart, surface chart&#10;&#10;Description automatically generated">
            <a:extLst>
              <a:ext uri="{FF2B5EF4-FFF2-40B4-BE49-F238E27FC236}">
                <a16:creationId xmlns:a16="http://schemas.microsoft.com/office/drawing/2014/main" id="{30165D86-FED8-417F-BC91-C8347F6C3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08" y="3429000"/>
            <a:ext cx="3240000" cy="249813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E0A00C-D28B-4372-BF6C-37AE771DB532}"/>
              </a:ext>
            </a:extLst>
          </p:cNvPr>
          <p:cNvCxnSpPr>
            <a:cxnSpLocks/>
          </p:cNvCxnSpPr>
          <p:nvPr/>
        </p:nvCxnSpPr>
        <p:spPr>
          <a:xfrm>
            <a:off x="6940108" y="4828081"/>
            <a:ext cx="0" cy="718397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D11ABA-76EB-4498-BCA2-ED06F1C03FAC}"/>
                  </a:ext>
                </a:extLst>
              </p:cNvPr>
              <p:cNvSpPr txBox="1"/>
              <p:nvPr/>
            </p:nvSpPr>
            <p:spPr>
              <a:xfrm>
                <a:off x="6940108" y="5044740"/>
                <a:ext cx="355600" cy="285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0.69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D11ABA-76EB-4498-BCA2-ED06F1C03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108" y="5044740"/>
                <a:ext cx="355600" cy="285078"/>
              </a:xfrm>
              <a:prstGeom prst="rect">
                <a:avLst/>
              </a:prstGeom>
              <a:blipFill>
                <a:blip r:embed="rId5"/>
                <a:stretch>
                  <a:fillRect r="-83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D57A019D-7D13-4943-A62F-69E3086CD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1" y="3429000"/>
            <a:ext cx="3240000" cy="249813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EECFD3-1595-4AC5-B18C-B6E55435A82A}"/>
              </a:ext>
            </a:extLst>
          </p:cNvPr>
          <p:cNvCxnSpPr>
            <a:cxnSpLocks/>
          </p:cNvCxnSpPr>
          <p:nvPr/>
        </p:nvCxnSpPr>
        <p:spPr>
          <a:xfrm>
            <a:off x="4163138" y="4747710"/>
            <a:ext cx="0" cy="819997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E8EB4A-232C-43EA-9173-CF285EAF33E8}"/>
                  </a:ext>
                </a:extLst>
              </p:cNvPr>
              <p:cNvSpPr txBox="1"/>
              <p:nvPr/>
            </p:nvSpPr>
            <p:spPr>
              <a:xfrm>
                <a:off x="4123578" y="5015169"/>
                <a:ext cx="355600" cy="285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E8EB4A-232C-43EA-9173-CF285EAF3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78" y="5015169"/>
                <a:ext cx="355600" cy="285078"/>
              </a:xfrm>
              <a:prstGeom prst="rect">
                <a:avLst/>
              </a:prstGeom>
              <a:blipFill>
                <a:blip r:embed="rId7"/>
                <a:stretch>
                  <a:fillRect r="-59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Chart&#10;&#10;Description automatically generated">
            <a:extLst>
              <a:ext uri="{FF2B5EF4-FFF2-40B4-BE49-F238E27FC236}">
                <a16:creationId xmlns:a16="http://schemas.microsoft.com/office/drawing/2014/main" id="{AF70FCAA-5DC5-4E02-824B-3DEF4A664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06" y="3438606"/>
            <a:ext cx="3240000" cy="2498131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BA98B0-79BB-48CA-85B8-E49D78AD1C6D}"/>
              </a:ext>
            </a:extLst>
          </p:cNvPr>
          <p:cNvCxnSpPr>
            <a:cxnSpLocks/>
          </p:cNvCxnSpPr>
          <p:nvPr/>
        </p:nvCxnSpPr>
        <p:spPr>
          <a:xfrm>
            <a:off x="8046194" y="4775698"/>
            <a:ext cx="0" cy="80030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0159B4E9-5989-4F56-9490-C43BD1A5C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67" y="3504481"/>
            <a:ext cx="3291177" cy="2393943"/>
          </a:xfrm>
          <a:prstGeom prst="rect">
            <a:avLst/>
          </a:prstGeom>
        </p:spPr>
      </p:pic>
      <p:pic>
        <p:nvPicPr>
          <p:cNvPr id="31" name="Picture 30" descr="Chart&#10;&#10;Description automatically generated">
            <a:extLst>
              <a:ext uri="{FF2B5EF4-FFF2-40B4-BE49-F238E27FC236}">
                <a16:creationId xmlns:a16="http://schemas.microsoft.com/office/drawing/2014/main" id="{A44E41AF-FF8E-43BA-8463-FC8B94EF5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67" y="3504153"/>
            <a:ext cx="3291177" cy="239394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9878756D-B03F-4860-AF71-1FD0D2F8B065}"/>
              </a:ext>
            </a:extLst>
          </p:cNvPr>
          <p:cNvSpPr/>
          <p:nvPr/>
        </p:nvSpPr>
        <p:spPr>
          <a:xfrm>
            <a:off x="11033745" y="511838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0C9AD41C-326B-4483-A245-D97796658C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8" y="1460097"/>
                <a:ext cx="10411327" cy="1895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bg1"/>
                  </a:buClr>
                </a:pPr>
                <a:r>
                  <a:rPr lang="en-GB" sz="1900" dirty="0">
                    <a:latin typeface="+mj-lt"/>
                  </a:rPr>
                  <a:t>Now consider heavier ALPs which are unconstrained by HB stars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900" dirty="0">
                    <a:latin typeface="+mj-lt"/>
                  </a:rPr>
                  <a:t>Reduction in E-AGB duration no longer present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900" dirty="0">
                    <a:latin typeface="+mj-lt"/>
                  </a:rPr>
                  <a:t>Models still predict a deeper dredge-up event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900" dirty="0">
                    <a:latin typeface="+mj-lt"/>
                  </a:rPr>
                  <a:t>The second dredge-up is more sensitive to MeV scale ALPs than HB or E-AGB lifetimes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900" dirty="0">
                    <a:latin typeface="+mj-lt"/>
                  </a:rPr>
                  <a:t>Predict larger reduction in more massive stars, e.g. reduction from </a:t>
                </a:r>
                <a14:m>
                  <m:oMath xmlns:m="http://schemas.openxmlformats.org/officeDocument/2006/math">
                    <m:r>
                      <a:rPr lang="en-GB" sz="19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900" b="0" i="1" smtClean="0">
                        <a:latin typeface="Cambria Math" panose="02040503050406030204" pitchFamily="18" charset="0"/>
                      </a:rPr>
                      <m:t>.96</m:t>
                    </m:r>
                    <m:sSub>
                      <m:sSubPr>
                        <m:ctrlPr>
                          <a:rPr lang="en-GB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GB" sz="1900" dirty="0"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900" b="0" i="1" smtClean="0">
                        <a:latin typeface="Cambria Math" panose="02040503050406030204" pitchFamily="18" charset="0"/>
                      </a:rPr>
                      <m:t>.81</m:t>
                    </m:r>
                    <m:sSub>
                      <m:sSubPr>
                        <m:ctrlPr>
                          <a:rPr lang="en-GB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  <m:r>
                      <a:rPr lang="en-GB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900" dirty="0">
                  <a:latin typeface="+mj-lt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>
                  <a:latin typeface="+mj-lt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>
                  <a:latin typeface="+mj-lt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>
                  <a:latin typeface="+mj-lt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>
                  <a:latin typeface="+mj-lt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>
                  <a:latin typeface="+mj-lt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>
                  <a:latin typeface="+mj-lt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0C9AD41C-326B-4483-A245-D97796658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460097"/>
                <a:ext cx="10411327" cy="1895525"/>
              </a:xfrm>
              <a:prstGeom prst="rect">
                <a:avLst/>
              </a:prstGeom>
              <a:blipFill>
                <a:blip r:embed="rId9"/>
                <a:stretch>
                  <a:fillRect l="-410" t="-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4F6A86-7093-48F2-84F5-5909BC375776}"/>
                  </a:ext>
                </a:extLst>
              </p:cNvPr>
              <p:cNvSpPr txBox="1"/>
              <p:nvPr/>
            </p:nvSpPr>
            <p:spPr>
              <a:xfrm>
                <a:off x="8006633" y="5023462"/>
                <a:ext cx="355600" cy="285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0.75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4F6A86-7093-48F2-84F5-5909BC375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633" y="5023462"/>
                <a:ext cx="355600" cy="285078"/>
              </a:xfrm>
              <a:prstGeom prst="rect">
                <a:avLst/>
              </a:prstGeom>
              <a:blipFill>
                <a:blip r:embed="rId10"/>
                <a:stretch>
                  <a:fillRect r="-83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2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 animBg="1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Curved Right 34">
            <a:extLst>
              <a:ext uri="{FF2B5EF4-FFF2-40B4-BE49-F238E27FC236}">
                <a16:creationId xmlns:a16="http://schemas.microsoft.com/office/drawing/2014/main" id="{829D7B12-D47A-4173-80D9-ED29F3BED7E6}"/>
              </a:ext>
            </a:extLst>
          </p:cNvPr>
          <p:cNvSpPr/>
          <p:nvPr/>
        </p:nvSpPr>
        <p:spPr>
          <a:xfrm rot="16200000">
            <a:off x="5753036" y="-612581"/>
            <a:ext cx="604734" cy="5963047"/>
          </a:xfrm>
          <a:prstGeom prst="curvedRightArrow">
            <a:avLst>
              <a:gd name="adj1" fmla="val 18038"/>
              <a:gd name="adj2" fmla="val 47691"/>
              <a:gd name="adj3" fmla="val 330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Arrow: Curved Right 35">
            <a:extLst>
              <a:ext uri="{FF2B5EF4-FFF2-40B4-BE49-F238E27FC236}">
                <a16:creationId xmlns:a16="http://schemas.microsoft.com/office/drawing/2014/main" id="{AFAB0BF3-8CF1-42C0-A6F0-DFF0DF59AAB0}"/>
              </a:ext>
            </a:extLst>
          </p:cNvPr>
          <p:cNvSpPr/>
          <p:nvPr/>
        </p:nvSpPr>
        <p:spPr>
          <a:xfrm rot="5400000">
            <a:off x="5667217" y="-1431456"/>
            <a:ext cx="604734" cy="6170704"/>
          </a:xfrm>
          <a:prstGeom prst="curvedRightArrow">
            <a:avLst>
              <a:gd name="adj1" fmla="val 18038"/>
              <a:gd name="adj2" fmla="val 47691"/>
              <a:gd name="adj3" fmla="val 330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7" name="Graphic 56" descr="Dim (Smaller Sun) with solid fill">
            <a:extLst>
              <a:ext uri="{FF2B5EF4-FFF2-40B4-BE49-F238E27FC236}">
                <a16:creationId xmlns:a16="http://schemas.microsoft.com/office/drawing/2014/main" id="{F7AB44A9-4686-479D-B421-336F9ADF2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148" y="1107789"/>
            <a:ext cx="1846595" cy="1846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Wide double white dwarf binaries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Graphic 55" descr="Dim (Smaller Sun) with solid fill">
            <a:extLst>
              <a:ext uri="{FF2B5EF4-FFF2-40B4-BE49-F238E27FC236}">
                <a16:creationId xmlns:a16="http://schemas.microsoft.com/office/drawing/2014/main" id="{345B02A6-2B13-49F0-85DB-CD22675FE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937" y="1073202"/>
            <a:ext cx="1846595" cy="1846595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335A50D-CD23-4069-8FA7-9C58C34C12D5}"/>
              </a:ext>
            </a:extLst>
          </p:cNvPr>
          <p:cNvCxnSpPr>
            <a:cxnSpLocks/>
          </p:cNvCxnSpPr>
          <p:nvPr/>
        </p:nvCxnSpPr>
        <p:spPr>
          <a:xfrm>
            <a:off x="3104526" y="3153801"/>
            <a:ext cx="5562953" cy="213624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E3BEDAC-D7A2-403C-988D-900EEFE523DC}"/>
              </a:ext>
            </a:extLst>
          </p:cNvPr>
          <p:cNvSpPr txBox="1"/>
          <p:nvPr/>
        </p:nvSpPr>
        <p:spPr>
          <a:xfrm>
            <a:off x="2661077" y="1808221"/>
            <a:ext cx="44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CF2AE6-CF4B-4A83-9905-A04B729AD7F6}"/>
              </a:ext>
            </a:extLst>
          </p:cNvPr>
          <p:cNvSpPr txBox="1"/>
          <p:nvPr/>
        </p:nvSpPr>
        <p:spPr>
          <a:xfrm>
            <a:off x="8706288" y="1846420"/>
            <a:ext cx="44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861524-3E2D-421F-8F7A-21AB37B08A40}"/>
              </a:ext>
            </a:extLst>
          </p:cNvPr>
          <p:cNvSpPr txBox="1"/>
          <p:nvPr/>
        </p:nvSpPr>
        <p:spPr>
          <a:xfrm>
            <a:off x="3627983" y="2823263"/>
            <a:ext cx="45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Spectroscopic analysis and WD cooling models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2FA749-3035-450A-9173-24F95F87696A}"/>
              </a:ext>
            </a:extLst>
          </p:cNvPr>
          <p:cNvSpPr txBox="1"/>
          <p:nvPr/>
        </p:nvSpPr>
        <p:spPr>
          <a:xfrm>
            <a:off x="3586941" y="3442459"/>
            <a:ext cx="45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+mj-lt"/>
              </a:rPr>
              <a:t>Three-piece linear IFMR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5AA20D-ECF7-41B3-AEB1-ECC4C2BAAF79}"/>
              </a:ext>
            </a:extLst>
          </p:cNvPr>
          <p:cNvSpPr txBox="1"/>
          <p:nvPr/>
        </p:nvSpPr>
        <p:spPr>
          <a:xfrm>
            <a:off x="3627983" y="4086138"/>
            <a:ext cx="45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Stellar models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649F67-3FB4-406C-BD54-BD6AD5EEF9E6}"/>
              </a:ext>
            </a:extLst>
          </p:cNvPr>
          <p:cNvSpPr txBox="1"/>
          <p:nvPr/>
        </p:nvSpPr>
        <p:spPr>
          <a:xfrm>
            <a:off x="3652041" y="5263184"/>
            <a:ext cx="45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Compare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6454069-C219-40A0-BBB3-DFD885F6B8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76" r="51968" b="88463"/>
          <a:stretch/>
        </p:blipFill>
        <p:spPr>
          <a:xfrm>
            <a:off x="2501050" y="2828688"/>
            <a:ext cx="766367" cy="3251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91DD7A0-3383-4163-8BA0-0C73176F6A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53" r="17790" b="88463"/>
          <a:stretch/>
        </p:blipFill>
        <p:spPr>
          <a:xfrm>
            <a:off x="8558020" y="2863275"/>
            <a:ext cx="742849" cy="3151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3B81612-C7A5-4FB3-9333-92EE0694DF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18" t="22666" r="52768" b="66941"/>
          <a:stretch/>
        </p:blipFill>
        <p:spPr>
          <a:xfrm>
            <a:off x="2661077" y="3434138"/>
            <a:ext cx="447443" cy="316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871DD66-ECC8-455D-84DA-49C6CAF6A9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53" t="22325" r="30046" b="66138"/>
          <a:stretch/>
        </p:blipFill>
        <p:spPr>
          <a:xfrm>
            <a:off x="8716312" y="3468725"/>
            <a:ext cx="426263" cy="316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17D591B-52F0-49D6-BE00-A3DA2106B3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94" t="43626" r="54178" b="45882"/>
          <a:stretch/>
        </p:blipFill>
        <p:spPr>
          <a:xfrm>
            <a:off x="2754431" y="4059429"/>
            <a:ext cx="259604" cy="316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04D687-BC3C-4BD0-9D94-29A47AD048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53" t="44437" r="36655" b="43913"/>
          <a:stretch/>
        </p:blipFill>
        <p:spPr>
          <a:xfrm>
            <a:off x="8803950" y="4074231"/>
            <a:ext cx="250985" cy="316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459BD98-2522-4630-8A85-0905DEC06A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600" t="66569" r="2740" b="22581"/>
          <a:stretch/>
        </p:blipFill>
        <p:spPr>
          <a:xfrm>
            <a:off x="2291141" y="5293235"/>
            <a:ext cx="1186183" cy="316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DCA7A1-3D93-4CA6-BBD2-F2454C61C9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413" t="87935" r="17660" b="413"/>
          <a:stretch/>
        </p:blipFill>
        <p:spPr>
          <a:xfrm>
            <a:off x="8539960" y="5305401"/>
            <a:ext cx="878587" cy="3168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A2CC15B-A989-4E72-9CE7-542971FAB3AE}"/>
              </a:ext>
            </a:extLst>
          </p:cNvPr>
          <p:cNvSpPr txBox="1"/>
          <p:nvPr/>
        </p:nvSpPr>
        <p:spPr>
          <a:xfrm>
            <a:off x="10071358" y="5610035"/>
            <a:ext cx="218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Observed</a:t>
            </a:r>
            <a:r>
              <a:rPr lang="en-GB" dirty="0">
                <a:latin typeface="+mj-lt"/>
              </a:rPr>
              <a:t> </a:t>
            </a:r>
            <a:r>
              <a:rPr lang="en-GB" b="1" dirty="0">
                <a:latin typeface="+mj-lt"/>
              </a:rPr>
              <a:t>properties</a:t>
            </a:r>
          </a:p>
          <a:p>
            <a:r>
              <a:rPr lang="en-GB" b="1" dirty="0">
                <a:solidFill>
                  <a:srgbClr val="FF0000"/>
                </a:solidFill>
                <a:latin typeface="+mj-lt"/>
              </a:rPr>
              <a:t>Guessed properties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63990E2-CCB2-44E6-BAA8-C14AA6D46AF9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2754431" y="4376229"/>
            <a:ext cx="129802" cy="88695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4D1B1E1-6BD0-443B-A94E-17E23A5D9186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3310497" y="4391031"/>
            <a:ext cx="5618946" cy="87874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9BEE958-5A69-454C-AE23-B712A39BD315}"/>
              </a:ext>
            </a:extLst>
          </p:cNvPr>
          <p:cNvCxnSpPr/>
          <p:nvPr/>
        </p:nvCxnSpPr>
        <p:spPr>
          <a:xfrm>
            <a:off x="9142575" y="3178410"/>
            <a:ext cx="10027" cy="211482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Decay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C7A22D5-4803-466A-8AE3-8E5EA2807663}"/>
                  </a:ext>
                </a:extLst>
              </p:cNvPr>
              <p:cNvSpPr txBox="1"/>
              <p:nvPr/>
            </p:nvSpPr>
            <p:spPr>
              <a:xfrm>
                <a:off x="3551320" y="1786057"/>
                <a:ext cx="5089358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=5.7×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𝑘𝑒𝑉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bSup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C7A22D5-4803-466A-8AE3-8E5EA280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320" y="1786057"/>
                <a:ext cx="5089358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6DD55A-DBFC-4200-8CBF-49EB71CE9DFA}"/>
                  </a:ext>
                </a:extLst>
              </p:cNvPr>
              <p:cNvSpPr txBox="1"/>
              <p:nvPr/>
            </p:nvSpPr>
            <p:spPr>
              <a:xfrm>
                <a:off x="3551320" y="3125503"/>
                <a:ext cx="5089358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6DD55A-DBFC-4200-8CBF-49EB71CE9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320" y="3125503"/>
                <a:ext cx="5089358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668912-3819-4D58-8697-CB265C0A0436}"/>
                  </a:ext>
                </a:extLst>
              </p:cNvPr>
              <p:cNvSpPr txBox="1"/>
              <p:nvPr/>
            </p:nvSpPr>
            <p:spPr>
              <a:xfrm>
                <a:off x="3043989" y="4207395"/>
                <a:ext cx="6104020" cy="81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𝑟𝑒𝑔𝑖𝑜𝑛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668912-3819-4D58-8697-CB265C0A0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989" y="4207395"/>
                <a:ext cx="6104020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83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1498-CF81-487E-8BD2-4D74C370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Overview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BF7F9346-0F92-4087-9BF6-F20884F53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70FE6A90-54A9-478B-A845-412332175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627040"/>
            <a:ext cx="750322" cy="750322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DE2588E2-EE92-4DD8-8917-71A1B01A8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199" y="2690151"/>
            <a:ext cx="750323" cy="750323"/>
          </a:xfrm>
          <a:prstGeom prst="rect">
            <a:avLst/>
          </a:prstGeom>
        </p:spPr>
      </p:pic>
      <p:pic>
        <p:nvPicPr>
          <p:cNvPr id="7" name="Graphic 6" descr="Badge 3 with solid fill">
            <a:extLst>
              <a:ext uri="{FF2B5EF4-FFF2-40B4-BE49-F238E27FC236}">
                <a16:creationId xmlns:a16="http://schemas.microsoft.com/office/drawing/2014/main" id="{12A3CB76-4733-4E56-ABC8-D8499066C0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3764980"/>
            <a:ext cx="750322" cy="750322"/>
          </a:xfrm>
          <a:prstGeom prst="rect">
            <a:avLst/>
          </a:prstGeom>
        </p:spPr>
      </p:pic>
      <p:pic>
        <p:nvPicPr>
          <p:cNvPr id="8" name="Graphic 7" descr="Badge 4 with solid fill">
            <a:extLst>
              <a:ext uri="{FF2B5EF4-FFF2-40B4-BE49-F238E27FC236}">
                <a16:creationId xmlns:a16="http://schemas.microsoft.com/office/drawing/2014/main" id="{FABAA113-3CFF-4651-8CBD-C7444DA14A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198" y="4841986"/>
            <a:ext cx="750323" cy="7503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BDFD70E-AB4F-4D0B-BAF0-2C1A316A27DE}"/>
              </a:ext>
            </a:extLst>
          </p:cNvPr>
          <p:cNvSpPr txBox="1">
            <a:spLocks/>
          </p:cNvSpPr>
          <p:nvPr/>
        </p:nvSpPr>
        <p:spPr>
          <a:xfrm>
            <a:off x="1647244" y="1622385"/>
            <a:ext cx="8905461" cy="750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Astrophysical ALP production &amp; stellar cooling constraints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B99B89-8C5B-42EC-A87E-74D12980B73C}"/>
              </a:ext>
            </a:extLst>
          </p:cNvPr>
          <p:cNvSpPr txBox="1">
            <a:spLocks/>
          </p:cNvSpPr>
          <p:nvPr/>
        </p:nvSpPr>
        <p:spPr>
          <a:xfrm>
            <a:off x="1647245" y="2693861"/>
            <a:ext cx="7272554" cy="750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ALPs &amp; asymptotic giant branch stars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0B8A5D-CBF2-4D9C-871D-A1AB5301AD8D}"/>
              </a:ext>
            </a:extLst>
          </p:cNvPr>
          <p:cNvSpPr txBox="1">
            <a:spLocks/>
          </p:cNvSpPr>
          <p:nvPr/>
        </p:nvSpPr>
        <p:spPr>
          <a:xfrm>
            <a:off x="1647245" y="3768260"/>
            <a:ext cx="9947347" cy="750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Constraining ALPs using the white dwarf initial-final mass relation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4F590B-F84E-4024-A5C7-0EBD55A899B3}"/>
              </a:ext>
            </a:extLst>
          </p:cNvPr>
          <p:cNvSpPr txBox="1">
            <a:spLocks/>
          </p:cNvSpPr>
          <p:nvPr/>
        </p:nvSpPr>
        <p:spPr>
          <a:xfrm>
            <a:off x="1647244" y="4846642"/>
            <a:ext cx="7759119" cy="750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Concluding remarks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1BE54-BFEE-468C-93BE-51F2BE3A4265}"/>
              </a:ext>
            </a:extLst>
          </p:cNvPr>
          <p:cNvSpPr txBox="1"/>
          <p:nvPr/>
        </p:nvSpPr>
        <p:spPr>
          <a:xfrm>
            <a:off x="1647245" y="6490363"/>
            <a:ext cx="890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14141"/>
                </a:solidFill>
                <a:latin typeface="+mj-lt"/>
              </a:rPr>
              <a:t>A new stellar constraint on axion-like particles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331B1-6547-4AC6-AEF9-B4FE3523B71E}"/>
              </a:ext>
            </a:extLst>
          </p:cNvPr>
          <p:cNvSpPr txBox="1"/>
          <p:nvPr/>
        </p:nvSpPr>
        <p:spPr>
          <a:xfrm>
            <a:off x="11901777" y="6582695"/>
            <a:ext cx="29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414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778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E9751F-CD0C-46E9-9EC4-70A09C0D1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8477"/>
            <a:ext cx="9144000" cy="1161045"/>
          </a:xfrm>
        </p:spPr>
        <p:txBody>
          <a:bodyPr>
            <a:normAutofit/>
          </a:bodyPr>
          <a:lstStyle/>
          <a:p>
            <a:r>
              <a:rPr lang="en-GB" sz="3500" b="1" dirty="0"/>
              <a:t>Astrophysical ALP production &amp; stellar cooling constraints</a:t>
            </a:r>
            <a:endParaRPr lang="en-AU" sz="3500" dirty="0"/>
          </a:p>
        </p:txBody>
      </p:sp>
      <p:pic>
        <p:nvPicPr>
          <p:cNvPr id="1026" name="Picture 2" descr="The University of Melbourne Logo PNG Transparent &amp;amp; SVG Vector - Freebie  Supply">
            <a:extLst>
              <a:ext uri="{FF2B5EF4-FFF2-40B4-BE49-F238E27FC236}">
                <a16:creationId xmlns:a16="http://schemas.microsoft.com/office/drawing/2014/main" id="{51C0AC36-C00F-4764-A238-A9D61E2F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06" y="706408"/>
            <a:ext cx="1533787" cy="15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9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Axion-like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B1C84-610D-48BC-B3D3-A1800D617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31" y="1992895"/>
            <a:ext cx="10515600" cy="2435982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bg1"/>
              </a:buClr>
              <a:buSzPct val="110000"/>
            </a:pPr>
            <a:r>
              <a:rPr lang="en-GB" sz="2200" dirty="0">
                <a:latin typeface="+mj-lt"/>
              </a:rPr>
              <a:t>Axion-like particles (ALPs) are a class of pseudoscalar particle which appear frequently in extensions of the Standard Model (SM) of particle physics</a:t>
            </a:r>
          </a:p>
          <a:p>
            <a:pPr>
              <a:lnSpc>
                <a:spcPct val="100000"/>
              </a:lnSpc>
              <a:buClr>
                <a:schemeClr val="bg1"/>
              </a:buClr>
              <a:buSzPct val="110000"/>
            </a:pPr>
            <a:r>
              <a:rPr lang="en-GB" sz="2200" dirty="0">
                <a:latin typeface="+mj-lt"/>
              </a:rPr>
              <a:t>A prominent dark matter candidate </a:t>
            </a:r>
          </a:p>
          <a:p>
            <a:pPr>
              <a:lnSpc>
                <a:spcPct val="100000"/>
              </a:lnSpc>
              <a:buClr>
                <a:schemeClr val="bg1"/>
              </a:buClr>
              <a:buSzPct val="110000"/>
            </a:pPr>
            <a:r>
              <a:rPr lang="en-GB" sz="2200" dirty="0">
                <a:latin typeface="+mj-lt"/>
              </a:rPr>
              <a:t>Their masses and interactions with SM particles are model dependent</a:t>
            </a:r>
          </a:p>
          <a:p>
            <a:pPr>
              <a:lnSpc>
                <a:spcPct val="100000"/>
              </a:lnSpc>
              <a:buClr>
                <a:schemeClr val="bg1"/>
              </a:buClr>
              <a:buSzPct val="110000"/>
            </a:pPr>
            <a:r>
              <a:rPr lang="en-GB" sz="2200" dirty="0">
                <a:latin typeface="+mj-lt"/>
              </a:rPr>
              <a:t>Studied in wide phenomenological range – particle physics, cosmology and </a:t>
            </a:r>
            <a:r>
              <a:rPr lang="en-GB" sz="2200" b="1" dirty="0">
                <a:latin typeface="+mj-lt"/>
              </a:rPr>
              <a:t>astrophysics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EC0B4-9CC0-44DE-8295-1AC5F69606F3}"/>
              </a:ext>
            </a:extLst>
          </p:cNvPr>
          <p:cNvSpPr txBox="1"/>
          <p:nvPr/>
        </p:nvSpPr>
        <p:spPr>
          <a:xfrm>
            <a:off x="1647245" y="6490363"/>
            <a:ext cx="890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14141"/>
                </a:solidFill>
                <a:latin typeface="+mj-lt"/>
              </a:rPr>
              <a:t>Astrophysical ALP production &amp; stellar cooling constraints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F0271-A004-4FBE-AD5E-B381C4D9F9D0}"/>
              </a:ext>
            </a:extLst>
          </p:cNvPr>
          <p:cNvSpPr txBox="1"/>
          <p:nvPr/>
        </p:nvSpPr>
        <p:spPr>
          <a:xfrm>
            <a:off x="11901777" y="6582695"/>
            <a:ext cx="29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4141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29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The energy-loss argument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EC0B4-9CC0-44DE-8295-1AC5F69606F3}"/>
              </a:ext>
            </a:extLst>
          </p:cNvPr>
          <p:cNvSpPr txBox="1"/>
          <p:nvPr/>
        </p:nvSpPr>
        <p:spPr>
          <a:xfrm>
            <a:off x="1647245" y="6490363"/>
            <a:ext cx="890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14141"/>
                </a:solidFill>
                <a:latin typeface="+mj-lt"/>
              </a:rPr>
              <a:t>Astrophysical ALP production &amp; stellar cooling constraints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F0271-A004-4FBE-AD5E-B381C4D9F9D0}"/>
              </a:ext>
            </a:extLst>
          </p:cNvPr>
          <p:cNvSpPr txBox="1"/>
          <p:nvPr/>
        </p:nvSpPr>
        <p:spPr>
          <a:xfrm>
            <a:off x="11901777" y="6582695"/>
            <a:ext cx="29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4141"/>
                </a:solidFill>
                <a:latin typeface="+mj-lt"/>
              </a:rPr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9169FB-EE59-4D36-B6E7-5793B1E4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1185"/>
            <a:ext cx="10515600" cy="459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+mj-lt"/>
              </a:rPr>
              <a:t>It has long been realised that ALPs could be produced in deep stellar interiors</a:t>
            </a: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If sufficiently light and weakly interacting, they can freely escape the local stellar region</a:t>
            </a: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New source of energy-loss from stellar interior</a:t>
            </a: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Constraints derived in this manner are termed </a:t>
            </a:r>
            <a:r>
              <a:rPr lang="en-GB" sz="2000" b="1" dirty="0">
                <a:latin typeface="+mj-lt"/>
              </a:rPr>
              <a:t>stellar cooling</a:t>
            </a:r>
            <a:r>
              <a:rPr lang="en-GB" sz="2000" dirty="0">
                <a:latin typeface="+mj-lt"/>
              </a:rPr>
              <a:t> bounds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7DC555-CF61-4A51-94E5-76377691781C}"/>
              </a:ext>
            </a:extLst>
          </p:cNvPr>
          <p:cNvSpPr/>
          <p:nvPr/>
        </p:nvSpPr>
        <p:spPr>
          <a:xfrm>
            <a:off x="2016709" y="3497477"/>
            <a:ext cx="1677880" cy="896645"/>
          </a:xfrm>
          <a:prstGeom prst="roundRect">
            <a:avLst/>
          </a:prstGeom>
          <a:solidFill>
            <a:srgbClr val="414141"/>
          </a:solidFill>
          <a:ln>
            <a:solidFill>
              <a:srgbClr val="4041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+mj-lt"/>
              </a:rPr>
              <a:t>Burning region loses energy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73080B-2305-44BC-B82E-CBB3F945036A}"/>
              </a:ext>
            </a:extLst>
          </p:cNvPr>
          <p:cNvSpPr/>
          <p:nvPr/>
        </p:nvSpPr>
        <p:spPr>
          <a:xfrm>
            <a:off x="5007374" y="3499484"/>
            <a:ext cx="1677880" cy="896645"/>
          </a:xfrm>
          <a:prstGeom prst="roundRect">
            <a:avLst/>
          </a:prstGeom>
          <a:solidFill>
            <a:srgbClr val="414141"/>
          </a:solidFill>
          <a:ln>
            <a:solidFill>
              <a:srgbClr val="4041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+mj-lt"/>
              </a:rPr>
              <a:t>Region contracts and heats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1DCD45-337C-431D-8DBF-A79FD1599DBC}"/>
              </a:ext>
            </a:extLst>
          </p:cNvPr>
          <p:cNvSpPr/>
          <p:nvPr/>
        </p:nvSpPr>
        <p:spPr>
          <a:xfrm>
            <a:off x="5007374" y="4994968"/>
            <a:ext cx="1677880" cy="896645"/>
          </a:xfrm>
          <a:prstGeom prst="roundRect">
            <a:avLst/>
          </a:prstGeom>
          <a:solidFill>
            <a:srgbClr val="414141"/>
          </a:solidFill>
          <a:ln>
            <a:solidFill>
              <a:srgbClr val="4041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+mj-lt"/>
              </a:rPr>
              <a:t>More efficient energy-loss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37F2E6-8774-4251-8FC2-04D9618DE93B}"/>
              </a:ext>
            </a:extLst>
          </p:cNvPr>
          <p:cNvSpPr/>
          <p:nvPr/>
        </p:nvSpPr>
        <p:spPr>
          <a:xfrm>
            <a:off x="7998039" y="3497476"/>
            <a:ext cx="1677880" cy="896645"/>
          </a:xfrm>
          <a:prstGeom prst="roundRect">
            <a:avLst/>
          </a:prstGeom>
          <a:solidFill>
            <a:srgbClr val="414141"/>
          </a:solidFill>
          <a:ln>
            <a:solidFill>
              <a:srgbClr val="4041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+mj-lt"/>
              </a:rPr>
              <a:t>Nuclear burning intensifies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15C4EF-556F-4177-8D6E-EF73B95A8852}"/>
              </a:ext>
            </a:extLst>
          </p:cNvPr>
          <p:cNvSpPr/>
          <p:nvPr/>
        </p:nvSpPr>
        <p:spPr>
          <a:xfrm>
            <a:off x="7998039" y="4994967"/>
            <a:ext cx="1677880" cy="896645"/>
          </a:xfrm>
          <a:prstGeom prst="roundRect">
            <a:avLst/>
          </a:prstGeom>
          <a:solidFill>
            <a:srgbClr val="414141"/>
          </a:solidFill>
          <a:ln>
            <a:solidFill>
              <a:srgbClr val="4041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+mj-lt"/>
              </a:rPr>
              <a:t>Accelerated evolutionary phase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5DFF71-1790-4DA7-927B-176F301A68F6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3694589" y="3945800"/>
            <a:ext cx="1312785" cy="20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FD76ED-E05D-4D8F-8312-ACEC808538A0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6685254" y="3945799"/>
            <a:ext cx="1312785" cy="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97A541F-9E42-4581-888A-50942A876B12}"/>
              </a:ext>
            </a:extLst>
          </p:cNvPr>
          <p:cNvCxnSpPr>
            <a:cxnSpLocks/>
            <a:stCxn id="11" idx="3"/>
            <a:endCxn id="12" idx="3"/>
          </p:cNvCxnSpPr>
          <p:nvPr/>
        </p:nvCxnSpPr>
        <p:spPr>
          <a:xfrm>
            <a:off x="6685254" y="3947807"/>
            <a:ext cx="12700" cy="1495484"/>
          </a:xfrm>
          <a:prstGeom prst="bentConnector3">
            <a:avLst>
              <a:gd name="adj1" fmla="val 494563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E294B75-68EF-4583-86EC-0838CC87EA54}"/>
              </a:ext>
            </a:extLst>
          </p:cNvPr>
          <p:cNvCxnSpPr>
            <a:cxnSpLocks/>
            <a:stCxn id="12" idx="1"/>
            <a:endCxn id="10" idx="2"/>
          </p:cNvCxnSpPr>
          <p:nvPr/>
        </p:nvCxnSpPr>
        <p:spPr>
          <a:xfrm rot="10800000">
            <a:off x="2855650" y="4394123"/>
            <a:ext cx="2151725" cy="104916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463EAD-3D4A-4E5F-BE87-634F42C08A18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8836979" y="4394121"/>
            <a:ext cx="0" cy="6008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31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Exploring the parameter space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EC0B4-9CC0-44DE-8295-1AC5F69606F3}"/>
              </a:ext>
            </a:extLst>
          </p:cNvPr>
          <p:cNvSpPr txBox="1"/>
          <p:nvPr/>
        </p:nvSpPr>
        <p:spPr>
          <a:xfrm>
            <a:off x="1647245" y="6490363"/>
            <a:ext cx="890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14141"/>
                </a:solidFill>
                <a:latin typeface="+mj-lt"/>
              </a:rPr>
              <a:t>Astrophysical ALP production &amp; stellar cooling constraints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F0271-A004-4FBE-AD5E-B381C4D9F9D0}"/>
              </a:ext>
            </a:extLst>
          </p:cNvPr>
          <p:cNvSpPr txBox="1"/>
          <p:nvPr/>
        </p:nvSpPr>
        <p:spPr>
          <a:xfrm>
            <a:off x="11901777" y="6582695"/>
            <a:ext cx="29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4141"/>
                </a:solidFill>
                <a:latin typeface="+mj-lt"/>
              </a:rPr>
              <a:t>4</a:t>
            </a:r>
          </a:p>
        </p:txBody>
      </p:sp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AD3922D5-0B47-4382-BB14-D25FF2FC1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39" y="1494407"/>
            <a:ext cx="4320000" cy="3142291"/>
          </a:xfrm>
          <a:prstGeom prst="rect">
            <a:avLst/>
          </a:prstGeom>
        </p:spPr>
      </p:pic>
      <p:pic>
        <p:nvPicPr>
          <p:cNvPr id="10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72F6C9C9-4064-40E8-8B5B-3C703DE38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39" y="1494406"/>
            <a:ext cx="4320000" cy="31422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24E4FFE-4556-4C87-89C1-8900BCBBCB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6761" y="1494406"/>
                <a:ext cx="6084749" cy="3570277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We are interested in ALPs which interact exclusively with electromagnetism via the two-photon vertex</a:t>
                </a:r>
              </a:p>
              <a:p>
                <a:pPr marL="0" indent="0" algn="ctr">
                  <a:buClr>
                    <a:schemeClr val="bg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𝛾𝛾</m:t>
                              </m:r>
                            </m:sub>
                          </m:sSub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GB" sz="1800" dirty="0">
                  <a:latin typeface="+mj-lt"/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Most restrictive stellar cooling constraint comes from observation of </a:t>
                </a:r>
                <a:r>
                  <a:rPr lang="en-GB" sz="1800" b="1" dirty="0">
                    <a:latin typeface="+mj-lt"/>
                  </a:rPr>
                  <a:t>horizontal branch</a:t>
                </a:r>
                <a:r>
                  <a:rPr lang="en-GB" sz="1800" dirty="0">
                    <a:latin typeface="+mj-lt"/>
                  </a:rPr>
                  <a:t> stars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ALPs produced in He-B core through </a:t>
                </a:r>
                <a:r>
                  <a:rPr lang="en-GB" sz="1800" b="1" dirty="0" err="1">
                    <a:latin typeface="+mj-lt"/>
                  </a:rPr>
                  <a:t>Primakoff</a:t>
                </a:r>
                <a:r>
                  <a:rPr lang="en-GB" sz="1800" b="1" dirty="0">
                    <a:latin typeface="+mj-lt"/>
                  </a:rPr>
                  <a:t> mechanism </a:t>
                </a:r>
                <a:r>
                  <a:rPr lang="en-GB" sz="1800" dirty="0">
                    <a:latin typeface="+mj-lt"/>
                  </a:rPr>
                  <a:t>and </a:t>
                </a:r>
                <a:r>
                  <a:rPr lang="en-GB" sz="1800" b="1" dirty="0">
                    <a:latin typeface="+mj-lt"/>
                  </a:rPr>
                  <a:t>photon fusion</a:t>
                </a:r>
                <a:endParaRPr lang="en-GB" sz="1800" dirty="0">
                  <a:latin typeface="+mj-lt"/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Both Boltzmann suppressed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800" b="0" dirty="0">
                    <a:latin typeface="+mj-lt"/>
                    <a:ea typeface="Cambria Math" panose="02040503050406030204" pitchFamily="18" charset="0"/>
                  </a:rPr>
                  <a:t> – cause HB constraint to relax in keV-MeV mass range</a:t>
                </a:r>
              </a:p>
              <a:p>
                <a:pPr>
                  <a:buClr>
                    <a:schemeClr val="bg1"/>
                  </a:buClr>
                </a:pPr>
                <a:endParaRPr lang="en-GB" sz="1800" b="0" dirty="0">
                  <a:latin typeface="+mj-lt"/>
                  <a:ea typeface="Cambria Math" panose="02040503050406030204" pitchFamily="18" charset="0"/>
                </a:endParaRPr>
              </a:p>
              <a:p>
                <a:pPr>
                  <a:buClr>
                    <a:schemeClr val="bg1"/>
                  </a:buClr>
                </a:pPr>
                <a:endParaRPr lang="en-GB" sz="1200" dirty="0">
                  <a:latin typeface="+mj-lt"/>
                </a:endParaRPr>
              </a:p>
              <a:p>
                <a:pPr lvl="1">
                  <a:buClr>
                    <a:schemeClr val="bg1"/>
                  </a:buClr>
                </a:pPr>
                <a:endParaRPr lang="en-GB" sz="1200" dirty="0">
                  <a:latin typeface="+mj-lt"/>
                </a:endParaRPr>
              </a:p>
              <a:p>
                <a:pPr lvl="1">
                  <a:buClr>
                    <a:schemeClr val="bg1"/>
                  </a:buClr>
                </a:pPr>
                <a:endParaRPr lang="en-GB" sz="1200" dirty="0">
                  <a:latin typeface="+mj-lt"/>
                </a:endParaRPr>
              </a:p>
              <a:p>
                <a:pPr>
                  <a:buClr>
                    <a:schemeClr val="bg1"/>
                  </a:buClr>
                </a:pPr>
                <a:endParaRPr lang="en-GB" sz="1600" dirty="0">
                  <a:latin typeface="+mj-lt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24E4FFE-4556-4C87-89C1-8900BCBBC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6761" y="1494406"/>
                <a:ext cx="6084749" cy="3570277"/>
              </a:xfrm>
              <a:blipFill>
                <a:blip r:embed="rId5"/>
                <a:stretch>
                  <a:fillRect l="-701" t="-1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CDCD0C7-2B90-4F9B-B339-2E03572BF8FF}"/>
              </a:ext>
            </a:extLst>
          </p:cNvPr>
          <p:cNvSpPr txBox="1"/>
          <p:nvPr/>
        </p:nvSpPr>
        <p:spPr>
          <a:xfrm>
            <a:off x="7649373" y="4521097"/>
            <a:ext cx="4252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HB stars: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arXiv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2004.08399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31B75-40E9-4722-957F-6E788ADFC147}"/>
              </a:ext>
            </a:extLst>
          </p:cNvPr>
          <p:cNvSpPr txBox="1"/>
          <p:nvPr/>
        </p:nvSpPr>
        <p:spPr>
          <a:xfrm>
            <a:off x="3064481" y="5918334"/>
            <a:ext cx="358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+mj-lt"/>
              </a:rPr>
              <a:t>Primakoff</a:t>
            </a:r>
            <a:r>
              <a:rPr lang="en-GB" sz="2000" b="1" dirty="0">
                <a:latin typeface="+mj-lt"/>
              </a:rPr>
              <a:t> production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8841A0-3991-435B-8464-C256BD04D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50" y="4545177"/>
            <a:ext cx="2482350" cy="14773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E4C623-6E87-452C-AD6B-93561232AF6D}"/>
                  </a:ext>
                </a:extLst>
              </p:cNvPr>
              <p:cNvSpPr txBox="1"/>
              <p:nvPr/>
            </p:nvSpPr>
            <p:spPr>
              <a:xfrm>
                <a:off x="3470540" y="4514701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E4C623-6E87-452C-AD6B-93561232A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540" y="4514701"/>
                <a:ext cx="356981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03408E-4DE2-41E6-85B2-FB53E81B8D34}"/>
                  </a:ext>
                </a:extLst>
              </p:cNvPr>
              <p:cNvSpPr txBox="1"/>
              <p:nvPr/>
            </p:nvSpPr>
            <p:spPr>
              <a:xfrm>
                <a:off x="4497843" y="5047090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03408E-4DE2-41E6-85B2-FB53E81B8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843" y="5047090"/>
                <a:ext cx="356981" cy="369332"/>
              </a:xfrm>
              <a:prstGeom prst="rect">
                <a:avLst/>
              </a:prstGeom>
              <a:blipFill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F7CC46-FDEB-4718-8F55-67C1A58D9F4C}"/>
                  </a:ext>
                </a:extLst>
              </p:cNvPr>
              <p:cNvSpPr txBox="1"/>
              <p:nvPr/>
            </p:nvSpPr>
            <p:spPr>
              <a:xfrm>
                <a:off x="5917510" y="4533588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F7CC46-FDEB-4718-8F55-67C1A58D9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510" y="4533588"/>
                <a:ext cx="35698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9D4662-EB65-4095-904F-FBA013523A10}"/>
                  </a:ext>
                </a:extLst>
              </p:cNvPr>
              <p:cNvSpPr txBox="1"/>
              <p:nvPr/>
            </p:nvSpPr>
            <p:spPr>
              <a:xfrm>
                <a:off x="3089440" y="5648323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9D4662-EB65-4095-904F-FBA013523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440" y="5648323"/>
                <a:ext cx="356981" cy="369332"/>
              </a:xfrm>
              <a:prstGeom prst="rect">
                <a:avLst/>
              </a:prstGeom>
              <a:blipFill>
                <a:blip r:embed="rId10"/>
                <a:stretch>
                  <a:fillRect r="-93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39021F-CD8A-4A05-A8E5-DB544732D1C3}"/>
                  </a:ext>
                </a:extLst>
              </p:cNvPr>
              <p:cNvSpPr txBox="1"/>
              <p:nvPr/>
            </p:nvSpPr>
            <p:spPr>
              <a:xfrm>
                <a:off x="5917510" y="5616562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39021F-CD8A-4A05-A8E5-DB544732D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510" y="5616562"/>
                <a:ext cx="356981" cy="369332"/>
              </a:xfrm>
              <a:prstGeom prst="rect">
                <a:avLst/>
              </a:prstGeom>
              <a:blipFill>
                <a:blip r:embed="rId11"/>
                <a:stretch>
                  <a:fillRect r="-93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14C1D1F-27B6-4094-9193-CC86C302BB9E}"/>
              </a:ext>
            </a:extLst>
          </p:cNvPr>
          <p:cNvSpPr txBox="1"/>
          <p:nvPr/>
        </p:nvSpPr>
        <p:spPr>
          <a:xfrm>
            <a:off x="6158596" y="5912179"/>
            <a:ext cx="358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Photon fusion</a:t>
            </a:r>
          </a:p>
        </p:txBody>
      </p:sp>
      <p:pic>
        <p:nvPicPr>
          <p:cNvPr id="25" name="Picture 24" descr="Text, letter&#10;&#10;Description automatically generated">
            <a:extLst>
              <a:ext uri="{FF2B5EF4-FFF2-40B4-BE49-F238E27FC236}">
                <a16:creationId xmlns:a16="http://schemas.microsoft.com/office/drawing/2014/main" id="{33CB53A3-E78C-48A3-BDD9-1A3C1682B8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7" y="4533588"/>
            <a:ext cx="1593243" cy="14827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8724D0-0773-4E9E-8943-C5D4A325BC7C}"/>
                  </a:ext>
                </a:extLst>
              </p:cNvPr>
              <p:cNvSpPr txBox="1"/>
              <p:nvPr/>
            </p:nvSpPr>
            <p:spPr>
              <a:xfrm>
                <a:off x="7015846" y="4503606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8724D0-0773-4E9E-8943-C5D4A325B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46" y="4503606"/>
                <a:ext cx="356981" cy="369332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A3E000-34DF-4BAB-B183-339CE746C968}"/>
                  </a:ext>
                </a:extLst>
              </p:cNvPr>
              <p:cNvSpPr txBox="1"/>
              <p:nvPr/>
            </p:nvSpPr>
            <p:spPr>
              <a:xfrm>
                <a:off x="7015845" y="5602150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A3E000-34DF-4BAB-B183-339CE746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45" y="5602150"/>
                <a:ext cx="356981" cy="369332"/>
              </a:xfrm>
              <a:prstGeom prst="rect">
                <a:avLst/>
              </a:prstGeom>
              <a:blipFill>
                <a:blip r:embed="rId1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F82FF6A-42D9-4B0A-8BA5-605C7A2E9392}"/>
                  </a:ext>
                </a:extLst>
              </p:cNvPr>
              <p:cNvSpPr txBox="1"/>
              <p:nvPr/>
            </p:nvSpPr>
            <p:spPr>
              <a:xfrm>
                <a:off x="8595448" y="5040935"/>
                <a:ext cx="356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F82FF6A-42D9-4B0A-8BA5-605C7A2E9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448" y="5040935"/>
                <a:ext cx="35698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3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/>
      <p:bldP spid="24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4B3-B258-4278-AC97-A9786BB8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Exploring the parameter space</a:t>
            </a:r>
          </a:p>
        </p:txBody>
      </p:sp>
      <p:pic>
        <p:nvPicPr>
          <p:cNvPr id="4" name="Picture 2" descr="Image result for the university of melbourne rules regarding logo">
            <a:extLst>
              <a:ext uri="{FF2B5EF4-FFF2-40B4-BE49-F238E27FC236}">
                <a16:creationId xmlns:a16="http://schemas.microsoft.com/office/drawing/2014/main" id="{FC20F74C-B0F3-4311-8BE5-CCF360FC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8317" r="21413" b="6367"/>
          <a:stretch/>
        </p:blipFill>
        <p:spPr bwMode="auto">
          <a:xfrm>
            <a:off x="10894496" y="561406"/>
            <a:ext cx="918607" cy="9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EC0B4-9CC0-44DE-8295-1AC5F69606F3}"/>
              </a:ext>
            </a:extLst>
          </p:cNvPr>
          <p:cNvSpPr txBox="1"/>
          <p:nvPr/>
        </p:nvSpPr>
        <p:spPr>
          <a:xfrm>
            <a:off x="1647245" y="6490363"/>
            <a:ext cx="890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14141"/>
                </a:solidFill>
                <a:latin typeface="+mj-lt"/>
              </a:rPr>
              <a:t>Astrophysical ALP production &amp; stellar cooling constraints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F0271-A004-4FBE-AD5E-B381C4D9F9D0}"/>
              </a:ext>
            </a:extLst>
          </p:cNvPr>
          <p:cNvSpPr txBox="1"/>
          <p:nvPr/>
        </p:nvSpPr>
        <p:spPr>
          <a:xfrm>
            <a:off x="11901777" y="6582695"/>
            <a:ext cx="29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4141"/>
                </a:solidFill>
                <a:latin typeface="+mj-lt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EA0EA8F-2842-4BF5-BE6A-8A293CDE9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035" y="2023457"/>
                <a:ext cx="6084749" cy="406982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In keV-MeV mass there are other relevant constraints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Fail to exclude a small triangular region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~1 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en-GB" sz="18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800" dirty="0">
                    <a:latin typeface="+mj-lt"/>
                  </a:rPr>
                  <a:t> - the </a:t>
                </a:r>
                <a:r>
                  <a:rPr lang="en-GB" sz="1800" b="1" dirty="0">
                    <a:latin typeface="+mj-lt"/>
                  </a:rPr>
                  <a:t>cosmological triangle</a:t>
                </a:r>
              </a:p>
              <a:p>
                <a:pPr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Target subsequent (hotter) shell helium burning phase – the </a:t>
                </a:r>
                <a:r>
                  <a:rPr lang="en-GB" sz="1800" b="1" dirty="0">
                    <a:latin typeface="+mj-lt"/>
                  </a:rPr>
                  <a:t>asymptotic giant branch</a:t>
                </a:r>
                <a:endParaRPr lang="en-GB" sz="1800" dirty="0">
                  <a:latin typeface="+mj-lt"/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GB" sz="1800" dirty="0">
                    <a:latin typeface="+mj-lt"/>
                  </a:rPr>
                  <a:t>Investigate effects of ALPs using edited version of stellar evolution code </a:t>
                </a:r>
                <a:r>
                  <a:rPr lang="en-GB" sz="1800" b="1" dirty="0">
                    <a:latin typeface="+mj-lt"/>
                  </a:rPr>
                  <a:t>Modules for Experiments in Stellar Astrophysics</a:t>
                </a:r>
                <a:r>
                  <a:rPr lang="en-GB" sz="1800" dirty="0">
                    <a:latin typeface="+mj-lt"/>
                  </a:rPr>
                  <a:t> (MESA)</a:t>
                </a:r>
              </a:p>
              <a:p>
                <a:pPr>
                  <a:buClr>
                    <a:schemeClr val="bg1"/>
                  </a:buClr>
                </a:pPr>
                <a:endParaRPr lang="en-GB" sz="1800" dirty="0">
                  <a:latin typeface="+mj-lt"/>
                </a:endParaRPr>
              </a:p>
              <a:p>
                <a:pPr lvl="1">
                  <a:buClr>
                    <a:schemeClr val="bg1"/>
                  </a:buClr>
                </a:pPr>
                <a:endParaRPr lang="en-GB" sz="1200" dirty="0">
                  <a:latin typeface="+mj-lt"/>
                </a:endParaRPr>
              </a:p>
              <a:p>
                <a:pPr lvl="1">
                  <a:buClr>
                    <a:schemeClr val="bg1"/>
                  </a:buClr>
                </a:pPr>
                <a:endParaRPr lang="en-GB" sz="1200" dirty="0">
                  <a:latin typeface="+mj-lt"/>
                </a:endParaRPr>
              </a:p>
              <a:p>
                <a:pPr>
                  <a:buClr>
                    <a:schemeClr val="bg1"/>
                  </a:buClr>
                </a:pPr>
                <a:endParaRPr lang="en-GB" sz="1600" dirty="0">
                  <a:latin typeface="+mj-lt"/>
                </a:endParaRP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EA0EA8F-2842-4BF5-BE6A-8A293CDE9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035" y="2023457"/>
                <a:ext cx="6084749" cy="4069823"/>
              </a:xfrm>
              <a:blipFill>
                <a:blip r:embed="rId3"/>
                <a:stretch>
                  <a:fillRect l="-701" t="-1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1761F38-6E31-4D43-809F-3EFA81582782}"/>
              </a:ext>
            </a:extLst>
          </p:cNvPr>
          <p:cNvSpPr txBox="1"/>
          <p:nvPr/>
        </p:nvSpPr>
        <p:spPr>
          <a:xfrm>
            <a:off x="7641421" y="5132693"/>
            <a:ext cx="4252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HB stars: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arXiv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2004.08399</a:t>
            </a:r>
          </a:p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Beam dumps: Phys. Rev. D 38 (1988) 3375</a:t>
            </a:r>
          </a:p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SN1987A neutrino: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arXiv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2008.04918</a:t>
            </a:r>
          </a:p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SN1987A visible: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arXiv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1702.02964 </a:t>
            </a:r>
          </a:p>
        </p:txBody>
      </p:sp>
      <p:pic>
        <p:nvPicPr>
          <p:cNvPr id="15" name="Picture 14" descr="Chart, pie chart&#10;&#10;Description automatically generated">
            <a:extLst>
              <a:ext uri="{FF2B5EF4-FFF2-40B4-BE49-F238E27FC236}">
                <a16:creationId xmlns:a16="http://schemas.microsoft.com/office/drawing/2014/main" id="{EA1E4B7C-404C-4FF9-B3AC-9563E1FFE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39" y="1931605"/>
            <a:ext cx="4320000" cy="3142291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B9D84C9F-43B6-44FA-BBFC-2D927CD6A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39" y="1931605"/>
            <a:ext cx="4320000" cy="3142291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FDE4FD8F-DE0A-4662-AE01-9979F2346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39" y="1931605"/>
            <a:ext cx="4320000" cy="31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E9751F-CD0C-46E9-9EC4-70A09C0D1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8477"/>
            <a:ext cx="9144000" cy="1161045"/>
          </a:xfrm>
        </p:spPr>
        <p:txBody>
          <a:bodyPr>
            <a:normAutofit/>
          </a:bodyPr>
          <a:lstStyle/>
          <a:p>
            <a:r>
              <a:rPr lang="en-GB" sz="3500" b="1" dirty="0"/>
              <a:t>ALPs &amp; asymptotic giant branch stars</a:t>
            </a:r>
            <a:endParaRPr lang="en-AU" sz="3500" dirty="0"/>
          </a:p>
        </p:txBody>
      </p:sp>
      <p:pic>
        <p:nvPicPr>
          <p:cNvPr id="1026" name="Picture 2" descr="The University of Melbourne Logo PNG Transparent &amp;amp; SVG Vector - Freebie  Supply">
            <a:extLst>
              <a:ext uri="{FF2B5EF4-FFF2-40B4-BE49-F238E27FC236}">
                <a16:creationId xmlns:a16="http://schemas.microsoft.com/office/drawing/2014/main" id="{51C0AC36-C00F-4764-A238-A9D61E2F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06" y="706408"/>
            <a:ext cx="1533787" cy="15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100771"/>
      </p:ext>
    </p:extLst>
  </p:cSld>
  <p:clrMapOvr>
    <a:masterClrMapping/>
  </p:clrMapOvr>
</p:sld>
</file>

<file path=ppt/theme/theme1.xml><?xml version="1.0" encoding="utf-8"?>
<a:theme xmlns:a="http://schemas.openxmlformats.org/drawingml/2006/main" name="Dark Matt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D867CFF-9B68-49FE-AF60-9A8142EEDD39}" vid="{485DBC71-C4BB-40AB-8501-59789BD285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Informal_Research_Dark Matter PPT template</Template>
  <TotalTime>1391</TotalTime>
  <Words>1598</Words>
  <Application>Microsoft Office PowerPoint</Application>
  <PresentationFormat>Widescreen</PresentationFormat>
  <Paragraphs>258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Montserrat Light</vt:lpstr>
      <vt:lpstr>Dark Mattter theme</vt:lpstr>
      <vt:lpstr>A new stellar constraint on axion-like particles</vt:lpstr>
      <vt:lpstr>PowerPoint Presentation</vt:lpstr>
      <vt:lpstr>Overview</vt:lpstr>
      <vt:lpstr>Astrophysical ALP production &amp; stellar cooling constraints</vt:lpstr>
      <vt:lpstr>Axion-like particles</vt:lpstr>
      <vt:lpstr>The energy-loss argument</vt:lpstr>
      <vt:lpstr>Exploring the parameter space</vt:lpstr>
      <vt:lpstr>Exploring the parameter space</vt:lpstr>
      <vt:lpstr>ALPs &amp; asymptotic giant branch stars</vt:lpstr>
      <vt:lpstr>The asymptotic giant branch</vt:lpstr>
      <vt:lpstr>The second dredge-up</vt:lpstr>
      <vt:lpstr>ALPs &amp; the second dredge-up</vt:lpstr>
      <vt:lpstr>Constraining ALPs using the white dwarf initial-final mass relation</vt:lpstr>
      <vt:lpstr>The initial-final mass relation</vt:lpstr>
      <vt:lpstr>ALPs &amp; the IFMR</vt:lpstr>
      <vt:lpstr>Concluding remarks</vt:lpstr>
      <vt:lpstr>Concluding remarks</vt:lpstr>
      <vt:lpstr>Backup Slides</vt:lpstr>
      <vt:lpstr>Astrophysical ALP production</vt:lpstr>
      <vt:lpstr>Evolution of intermediate mass stars</vt:lpstr>
      <vt:lpstr>Towards a constraint</vt:lpstr>
      <vt:lpstr>Stellar rotation</vt:lpstr>
      <vt:lpstr>The AGB</vt:lpstr>
      <vt:lpstr>ALPs &amp; the AGB I</vt:lpstr>
      <vt:lpstr>ALPs &amp; the AGB II</vt:lpstr>
      <vt:lpstr>Wide double white dwarf binaries</vt:lpstr>
      <vt:lpstr>Decay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Western</dc:creator>
  <cp:lastModifiedBy>Fred</cp:lastModifiedBy>
  <cp:revision>16</cp:revision>
  <dcterms:created xsi:type="dcterms:W3CDTF">2020-11-20T05:59:30Z</dcterms:created>
  <dcterms:modified xsi:type="dcterms:W3CDTF">2021-11-29T22:24:09Z</dcterms:modified>
</cp:coreProperties>
</file>