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9" r:id="rId3"/>
    <p:sldId id="269" r:id="rId4"/>
    <p:sldId id="272" r:id="rId5"/>
    <p:sldId id="275" r:id="rId6"/>
    <p:sldId id="273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30/11/2021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3.png"/><Relationship Id="rId1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5" Type="http://schemas.openxmlformats.org/officeDocument/2006/relationships/image" Target="../media/image7.png"/><Relationship Id="rId10" Type="http://schemas.openxmlformats.org/officeDocument/2006/relationships/image" Target="../media/image31.png"/><Relationship Id="rId19" Type="http://schemas.openxmlformats.org/officeDocument/2006/relationships/image" Target="../media/image33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A83DE-B97F-46E3-A6C7-676B21A13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688" y="259467"/>
            <a:ext cx="3828620" cy="1347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8657F7-7F16-41C9-8DBD-36E858F4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4"/>
          <a:stretch/>
        </p:blipFill>
        <p:spPr>
          <a:xfrm>
            <a:off x="816200" y="5731115"/>
            <a:ext cx="1466385" cy="867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D6A5C-D89F-4C12-989B-79137EAA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710535" y="5420964"/>
            <a:ext cx="1466384" cy="1161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2D0FB-A008-458A-9FCB-EDCE690A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99574" y="5408224"/>
            <a:ext cx="844650" cy="11903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69EBA-35F7-44A3-96D3-93B915B65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72174" y="5463122"/>
            <a:ext cx="1103134" cy="1119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E2ED5B-FCB6-44DD-AAA9-4C18FCC5C0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85" y="5491981"/>
            <a:ext cx="1120684" cy="1090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5727A7-994A-4452-BC81-79EF076CA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949146" y="5532735"/>
            <a:ext cx="1135443" cy="1049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614305-CB3B-474E-BD6A-2D6BDA20E9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1166" y="5320396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1527966"/>
            <a:ext cx="5174095" cy="31963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NATIONAL PARTNER ORGANISATIONS: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D1975-691A-4663-8647-7BD7EDB83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99" y="5169120"/>
            <a:ext cx="1120575" cy="112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4D04D-0804-45A0-8E07-B33799D15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1" y="5373319"/>
            <a:ext cx="1701788" cy="747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2E171-E4DE-4520-B39B-D6E6B854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13448" b="7106"/>
          <a:stretch/>
        </p:blipFill>
        <p:spPr>
          <a:xfrm>
            <a:off x="5995777" y="5169120"/>
            <a:ext cx="1198119" cy="1354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A1696-D73E-439D-A476-39E9AA08FB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7" y="5196334"/>
            <a:ext cx="1138717" cy="111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95C15-2EC2-4AE1-A805-35F40C6011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2" y="5171419"/>
            <a:ext cx="1127596" cy="111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A3F5EE-DF31-4902-B2DF-A1AC9795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6" y="5373319"/>
            <a:ext cx="1451740" cy="7473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489CCD-5DF4-43BA-988B-F35341345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006" r="14740" b="10865"/>
          <a:stretch/>
        </p:blipFill>
        <p:spPr>
          <a:xfrm>
            <a:off x="7380059" y="5103944"/>
            <a:ext cx="1198119" cy="1419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6869C-EFD7-44A3-939A-CC2C46D8A7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609" y="281030"/>
            <a:ext cx="3268746" cy="1150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9359-8553-40F0-BFF4-F08229486B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86703"/>
            <a:ext cx="1072273" cy="107227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37FA968-3731-4DE9-9BB6-F686ECAC7124}"/>
              </a:ext>
            </a:extLst>
          </p:cNvPr>
          <p:cNvSpPr txBox="1">
            <a:spLocks/>
          </p:cNvSpPr>
          <p:nvPr userDrawn="1"/>
        </p:nvSpPr>
        <p:spPr>
          <a:xfrm>
            <a:off x="257002" y="4725467"/>
            <a:ext cx="7123057" cy="3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PARTNER ORGANISATIONS:</a:t>
            </a:r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9ABED2-84E1-4516-8EAC-10F8D87B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4824"/>
          <a:stretch/>
        </p:blipFill>
        <p:spPr>
          <a:xfrm>
            <a:off x="342900" y="2221833"/>
            <a:ext cx="1466385" cy="867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FDA51-08DA-40BF-8807-B836CBF89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260941" y="1927838"/>
            <a:ext cx="1466384" cy="1161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F15F9A-C63F-4B6E-8A2D-0892FA1FF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157937" y="1898942"/>
            <a:ext cx="844650" cy="119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C8CAD-CFFD-4074-B42E-E8A7341F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477245" y="1969996"/>
            <a:ext cx="1103134" cy="111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269E53-EEA3-4514-B64E-15EB649A13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7" y="1957998"/>
            <a:ext cx="1120684" cy="1090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C3858-606B-4078-AFFD-87AA9B32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602298" y="2035667"/>
            <a:ext cx="1135443" cy="10496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2A9BF3-E1E9-4F77-8B6F-DFA7C4F4BD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4318" y="1852807"/>
            <a:ext cx="841321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5A54-3221-405B-AC81-B8CA9818D2D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" y="3832973"/>
            <a:ext cx="1533262" cy="416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A5A4-BC61-4042-96B2-996AE96C61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1" y="3422431"/>
            <a:ext cx="1103134" cy="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8255" y="1700095"/>
            <a:ext cx="4435538" cy="40126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" y="402537"/>
            <a:ext cx="3381900" cy="11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53156"/>
            <a:ext cx="3828620" cy="1347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CC73A7-8600-45F8-A79A-74E2B05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24"/>
          <a:stretch/>
        </p:blipFill>
        <p:spPr>
          <a:xfrm>
            <a:off x="735204" y="5786422"/>
            <a:ext cx="1466385" cy="867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263718-CE71-45AF-8B53-5C7119CD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654865" y="5497999"/>
            <a:ext cx="1466384" cy="11614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7CCE4-C3FD-4C7C-853F-91A3C121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62383" y="5476313"/>
            <a:ext cx="844650" cy="1190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0C0E5C-AA65-45EE-81E5-87A1522E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57650" y="5540157"/>
            <a:ext cx="1103134" cy="1119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4817A4-F5B0-482C-9D93-247041FF24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2" y="5569016"/>
            <a:ext cx="1120684" cy="1090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1A1ED-B1E3-4E61-BB5C-EB3807C7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9006744" y="5609770"/>
            <a:ext cx="1135443" cy="1049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9A051-1041-4F34-8503-4B1F007D20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6845" y="5397431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7" y="290100"/>
            <a:ext cx="3828621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4D34-D3E1-4A63-A865-DFB4DAA9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SUPL - becoming operational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6218E-B04F-44CC-A350-C5E3F2A3D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Dr Sue Barrell</a:t>
            </a:r>
          </a:p>
          <a:p>
            <a:r>
              <a:rPr lang="en-AU" dirty="0"/>
              <a:t>Chair, SUPL Ltd</a:t>
            </a:r>
          </a:p>
        </p:txBody>
      </p:sp>
    </p:spTree>
    <p:extLst>
      <p:ext uri="{BB962C8B-B14F-4D97-AF65-F5344CB8AC3E}">
        <p14:creationId xmlns:p14="http://schemas.microsoft.com/office/powerpoint/2010/main" val="279863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Status of SUPL   construction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2D8816E1-619E-4926-87DB-8A07A2D0D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2" y="1689831"/>
            <a:ext cx="3149593" cy="4197033"/>
          </a:xfrm>
          <a:prstGeom prst="rect">
            <a:avLst/>
          </a:prstGeom>
        </p:spPr>
      </p:pic>
      <p:pic>
        <p:nvPicPr>
          <p:cNvPr id="9" name="Picture 8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2A559502-8833-4CD3-B1E2-1295E15E5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42" y="572126"/>
            <a:ext cx="2759889" cy="3677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644862-DE29-4171-9401-641FF2BD2C4A}"/>
              </a:ext>
            </a:extLst>
          </p:cNvPr>
          <p:cNvSpPr txBox="1"/>
          <p:nvPr/>
        </p:nvSpPr>
        <p:spPr>
          <a:xfrm>
            <a:off x="1093557" y="1526191"/>
            <a:ext cx="4675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Major construction components and materials testing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Fit-out advanced and partially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Electrical sub-station installed (by SGM)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Electrical system redesign impacted target completion date (and cost)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Scheduled completion by late March/early April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3AA4C9-E021-47CE-869B-63EEDD931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41" y="4335176"/>
            <a:ext cx="2759889" cy="207111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6BAC6-D228-4E89-9B63-B1B6BB5C1C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76" r="5040"/>
          <a:stretch/>
        </p:blipFill>
        <p:spPr>
          <a:xfrm>
            <a:off x="3440515" y="551713"/>
            <a:ext cx="1934055" cy="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BF43F-80F0-48D3-AA52-E197734F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Status of SUPL Limited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3D035-F4BA-4F50-982B-9E5456EC5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SUPL Ltd exists officially as of 24 November 2021</a:t>
            </a:r>
          </a:p>
          <a:p>
            <a:pPr lvl="1"/>
            <a:r>
              <a:rPr lang="en-AU" dirty="0">
                <a:latin typeface="+mn-lt"/>
              </a:rPr>
              <a:t>Chair of SUPL Ltd Board – Sue Barrell</a:t>
            </a:r>
          </a:p>
          <a:p>
            <a:pPr lvl="1"/>
            <a:r>
              <a:rPr lang="en-AU" dirty="0">
                <a:latin typeface="+mn-lt"/>
              </a:rPr>
              <a:t>Directors – Liz Sonenberg (Uni </a:t>
            </a:r>
            <a:r>
              <a:rPr lang="en-AU" dirty="0" err="1">
                <a:latin typeface="+mn-lt"/>
              </a:rPr>
              <a:t>Melb</a:t>
            </a:r>
            <a:r>
              <a:rPr lang="en-AU" dirty="0">
                <a:latin typeface="+mn-lt"/>
              </a:rPr>
              <a:t>), Tim </a:t>
            </a:r>
            <a:r>
              <a:rPr lang="en-AU" dirty="0" err="1">
                <a:latin typeface="+mn-lt"/>
              </a:rPr>
              <a:t>Senden</a:t>
            </a:r>
            <a:r>
              <a:rPr lang="en-AU" dirty="0">
                <a:latin typeface="+mn-lt"/>
              </a:rPr>
              <a:t> (ANU), Alan Lau (Swinburne), </a:t>
            </a:r>
            <a:r>
              <a:rPr lang="en-AU">
                <a:latin typeface="+mn-lt"/>
              </a:rPr>
              <a:t>Virginia Deegan (</a:t>
            </a:r>
            <a:r>
              <a:rPr lang="en-AU" dirty="0">
                <a:latin typeface="+mn-lt"/>
              </a:rPr>
              <a:t>Uni Adel), Andrew Peele (ANSTO)</a:t>
            </a:r>
          </a:p>
          <a:p>
            <a:r>
              <a:rPr lang="en-AU" dirty="0">
                <a:latin typeface="+mn-lt"/>
              </a:rPr>
              <a:t>Thanks to all those whose efforts have got us to this point</a:t>
            </a:r>
          </a:p>
          <a:p>
            <a:r>
              <a:rPr lang="en-AU" dirty="0">
                <a:latin typeface="+mn-lt"/>
              </a:rPr>
              <a:t>SUPL Ltd will manage the operation of SUPL and the intersection with hosts, users &amp; all relevant stakeholders</a:t>
            </a:r>
          </a:p>
          <a:p>
            <a:r>
              <a:rPr lang="en-AU" dirty="0">
                <a:latin typeface="+mn-lt"/>
              </a:rPr>
              <a:t>Focus now on completing construction, installation of experiments and finalising the plan, process &amp; budget to ‘go live’</a:t>
            </a: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49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7AEC4652-684E-4715-996E-E3CB87C0288E}"/>
              </a:ext>
            </a:extLst>
          </p:cNvPr>
          <p:cNvSpPr/>
          <p:nvPr/>
        </p:nvSpPr>
        <p:spPr>
          <a:xfrm>
            <a:off x="5323612" y="2248339"/>
            <a:ext cx="351887" cy="59618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DE02B-04F9-48F8-8C7E-428E0B13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relationships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C63C0-6465-4592-BF3C-C2BD95B1D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3"/>
          <a:stretch/>
        </p:blipFill>
        <p:spPr>
          <a:xfrm>
            <a:off x="4177294" y="2846220"/>
            <a:ext cx="2644525" cy="1211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74D5C-1789-43FF-AD84-7A0F76B9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79" y="2844522"/>
            <a:ext cx="1704551" cy="1303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B95B5-BC2F-4598-833E-DF07B2DD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58" y="2755995"/>
            <a:ext cx="2172296" cy="849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20106-5408-4917-82EA-9D2B70A9A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986" y="3508114"/>
            <a:ext cx="1488323" cy="470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A6297E-09BE-4E28-AF84-C26AE60747AA}"/>
              </a:ext>
            </a:extLst>
          </p:cNvPr>
          <p:cNvSpPr txBox="1"/>
          <p:nvPr/>
        </p:nvSpPr>
        <p:spPr>
          <a:xfrm>
            <a:off x="4177294" y="1629241"/>
            <a:ext cx="264452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SUPL Ltd </a:t>
            </a:r>
          </a:p>
          <a:p>
            <a:pPr algn="ctr"/>
            <a:r>
              <a:rPr lang="en-AU" sz="2400" dirty="0"/>
              <a:t>Members &amp; 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0FC07-CB81-447D-8BE1-6DE910011D97}"/>
              </a:ext>
            </a:extLst>
          </p:cNvPr>
          <p:cNvSpPr txBox="1"/>
          <p:nvPr/>
        </p:nvSpPr>
        <p:spPr>
          <a:xfrm>
            <a:off x="736721" y="4814365"/>
            <a:ext cx="2904402" cy="923330"/>
          </a:xfrm>
          <a:custGeom>
            <a:avLst/>
            <a:gdLst>
              <a:gd name="connsiteX0" fmla="*/ 0 w 2904402"/>
              <a:gd name="connsiteY0" fmla="*/ 0 h 923330"/>
              <a:gd name="connsiteX1" fmla="*/ 551836 w 2904402"/>
              <a:gd name="connsiteY1" fmla="*/ 0 h 923330"/>
              <a:gd name="connsiteX2" fmla="*/ 1074629 w 2904402"/>
              <a:gd name="connsiteY2" fmla="*/ 0 h 923330"/>
              <a:gd name="connsiteX3" fmla="*/ 1655509 w 2904402"/>
              <a:gd name="connsiteY3" fmla="*/ 0 h 923330"/>
              <a:gd name="connsiteX4" fmla="*/ 2149257 w 2904402"/>
              <a:gd name="connsiteY4" fmla="*/ 0 h 923330"/>
              <a:gd name="connsiteX5" fmla="*/ 2904402 w 2904402"/>
              <a:gd name="connsiteY5" fmla="*/ 0 h 923330"/>
              <a:gd name="connsiteX6" fmla="*/ 2904402 w 2904402"/>
              <a:gd name="connsiteY6" fmla="*/ 452432 h 923330"/>
              <a:gd name="connsiteX7" fmla="*/ 2904402 w 2904402"/>
              <a:gd name="connsiteY7" fmla="*/ 923330 h 923330"/>
              <a:gd name="connsiteX8" fmla="*/ 2410654 w 2904402"/>
              <a:gd name="connsiteY8" fmla="*/ 923330 h 923330"/>
              <a:gd name="connsiteX9" fmla="*/ 1858817 w 2904402"/>
              <a:gd name="connsiteY9" fmla="*/ 923330 h 923330"/>
              <a:gd name="connsiteX10" fmla="*/ 1219849 w 2904402"/>
              <a:gd name="connsiteY10" fmla="*/ 923330 h 923330"/>
              <a:gd name="connsiteX11" fmla="*/ 638968 w 2904402"/>
              <a:gd name="connsiteY11" fmla="*/ 923330 h 923330"/>
              <a:gd name="connsiteX12" fmla="*/ 0 w 2904402"/>
              <a:gd name="connsiteY12" fmla="*/ 923330 h 923330"/>
              <a:gd name="connsiteX13" fmla="*/ 0 w 2904402"/>
              <a:gd name="connsiteY13" fmla="*/ 470898 h 923330"/>
              <a:gd name="connsiteX14" fmla="*/ 0 w 2904402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4402" h="923330" extrusionOk="0">
                <a:moveTo>
                  <a:pt x="0" y="0"/>
                </a:moveTo>
                <a:cubicBezTo>
                  <a:pt x="192744" y="-15009"/>
                  <a:pt x="404332" y="58783"/>
                  <a:pt x="551836" y="0"/>
                </a:cubicBezTo>
                <a:cubicBezTo>
                  <a:pt x="699340" y="-58783"/>
                  <a:pt x="938385" y="59108"/>
                  <a:pt x="1074629" y="0"/>
                </a:cubicBezTo>
                <a:cubicBezTo>
                  <a:pt x="1210873" y="-59108"/>
                  <a:pt x="1475494" y="39804"/>
                  <a:pt x="1655509" y="0"/>
                </a:cubicBezTo>
                <a:cubicBezTo>
                  <a:pt x="1835524" y="-39804"/>
                  <a:pt x="1939551" y="1337"/>
                  <a:pt x="2149257" y="0"/>
                </a:cubicBezTo>
                <a:cubicBezTo>
                  <a:pt x="2358963" y="-1337"/>
                  <a:pt x="2626313" y="13499"/>
                  <a:pt x="2904402" y="0"/>
                </a:cubicBezTo>
                <a:cubicBezTo>
                  <a:pt x="2937863" y="184232"/>
                  <a:pt x="2854516" y="232202"/>
                  <a:pt x="2904402" y="452432"/>
                </a:cubicBezTo>
                <a:cubicBezTo>
                  <a:pt x="2954288" y="672662"/>
                  <a:pt x="2880303" y="740361"/>
                  <a:pt x="2904402" y="923330"/>
                </a:cubicBezTo>
                <a:cubicBezTo>
                  <a:pt x="2776619" y="968833"/>
                  <a:pt x="2538956" y="869036"/>
                  <a:pt x="2410654" y="923330"/>
                </a:cubicBezTo>
                <a:cubicBezTo>
                  <a:pt x="2282352" y="977624"/>
                  <a:pt x="2074894" y="916344"/>
                  <a:pt x="1858817" y="923330"/>
                </a:cubicBezTo>
                <a:cubicBezTo>
                  <a:pt x="1642740" y="930316"/>
                  <a:pt x="1425624" y="913376"/>
                  <a:pt x="1219849" y="923330"/>
                </a:cubicBezTo>
                <a:cubicBezTo>
                  <a:pt x="1014074" y="933284"/>
                  <a:pt x="774865" y="884810"/>
                  <a:pt x="638968" y="923330"/>
                </a:cubicBezTo>
                <a:cubicBezTo>
                  <a:pt x="503071" y="961850"/>
                  <a:pt x="225135" y="911822"/>
                  <a:pt x="0" y="923330"/>
                </a:cubicBezTo>
                <a:cubicBezTo>
                  <a:pt x="-15655" y="733995"/>
                  <a:pt x="48754" y="613026"/>
                  <a:pt x="0" y="470898"/>
                </a:cubicBezTo>
                <a:cubicBezTo>
                  <a:pt x="-48754" y="328770"/>
                  <a:pt x="2393" y="20350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596686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dirty="0"/>
              <a:t>Funding bodies:</a:t>
            </a:r>
          </a:p>
          <a:p>
            <a:r>
              <a:rPr lang="en-AU" dirty="0"/>
              <a:t>Victorian Government - RDV</a:t>
            </a:r>
          </a:p>
          <a:p>
            <a:r>
              <a:rPr lang="en-AU" dirty="0"/>
              <a:t>Federal Government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0195F-2D16-4058-8DBF-CE12B45868B5}"/>
              </a:ext>
            </a:extLst>
          </p:cNvPr>
          <p:cNvSpPr txBox="1"/>
          <p:nvPr/>
        </p:nvSpPr>
        <p:spPr>
          <a:xfrm>
            <a:off x="7201705" y="4834309"/>
            <a:ext cx="3903937" cy="923330"/>
          </a:xfrm>
          <a:custGeom>
            <a:avLst/>
            <a:gdLst>
              <a:gd name="connsiteX0" fmla="*/ 0 w 3903937"/>
              <a:gd name="connsiteY0" fmla="*/ 0 h 923330"/>
              <a:gd name="connsiteX1" fmla="*/ 572577 w 3903937"/>
              <a:gd name="connsiteY1" fmla="*/ 0 h 923330"/>
              <a:gd name="connsiteX2" fmla="*/ 1301312 w 3903937"/>
              <a:gd name="connsiteY2" fmla="*/ 0 h 923330"/>
              <a:gd name="connsiteX3" fmla="*/ 1873890 w 3903937"/>
              <a:gd name="connsiteY3" fmla="*/ 0 h 923330"/>
              <a:gd name="connsiteX4" fmla="*/ 2407428 w 3903937"/>
              <a:gd name="connsiteY4" fmla="*/ 0 h 923330"/>
              <a:gd name="connsiteX5" fmla="*/ 2940966 w 3903937"/>
              <a:gd name="connsiteY5" fmla="*/ 0 h 923330"/>
              <a:gd name="connsiteX6" fmla="*/ 3903937 w 3903937"/>
              <a:gd name="connsiteY6" fmla="*/ 0 h 923330"/>
              <a:gd name="connsiteX7" fmla="*/ 3903937 w 3903937"/>
              <a:gd name="connsiteY7" fmla="*/ 433965 h 923330"/>
              <a:gd name="connsiteX8" fmla="*/ 3903937 w 3903937"/>
              <a:gd name="connsiteY8" fmla="*/ 923330 h 923330"/>
              <a:gd name="connsiteX9" fmla="*/ 3370399 w 3903937"/>
              <a:gd name="connsiteY9" fmla="*/ 923330 h 923330"/>
              <a:gd name="connsiteX10" fmla="*/ 2680703 w 3903937"/>
              <a:gd name="connsiteY10" fmla="*/ 923330 h 923330"/>
              <a:gd name="connsiteX11" fmla="*/ 2147165 w 3903937"/>
              <a:gd name="connsiteY11" fmla="*/ 923330 h 923330"/>
              <a:gd name="connsiteX12" fmla="*/ 1613627 w 3903937"/>
              <a:gd name="connsiteY12" fmla="*/ 923330 h 923330"/>
              <a:gd name="connsiteX13" fmla="*/ 1002010 w 3903937"/>
              <a:gd name="connsiteY13" fmla="*/ 923330 h 923330"/>
              <a:gd name="connsiteX14" fmla="*/ 0 w 3903937"/>
              <a:gd name="connsiteY14" fmla="*/ 923330 h 923330"/>
              <a:gd name="connsiteX15" fmla="*/ 0 w 3903937"/>
              <a:gd name="connsiteY15" fmla="*/ 480132 h 923330"/>
              <a:gd name="connsiteX16" fmla="*/ 0 w 3903937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03937" h="923330" extrusionOk="0">
                <a:moveTo>
                  <a:pt x="0" y="0"/>
                </a:moveTo>
                <a:cubicBezTo>
                  <a:pt x="149971" y="15472"/>
                  <a:pt x="327679" y="24148"/>
                  <a:pt x="572577" y="0"/>
                </a:cubicBezTo>
                <a:cubicBezTo>
                  <a:pt x="817475" y="-24148"/>
                  <a:pt x="1095682" y="-26453"/>
                  <a:pt x="1301312" y="0"/>
                </a:cubicBezTo>
                <a:cubicBezTo>
                  <a:pt x="1506943" y="26453"/>
                  <a:pt x="1621727" y="-10199"/>
                  <a:pt x="1873890" y="0"/>
                </a:cubicBezTo>
                <a:cubicBezTo>
                  <a:pt x="2126053" y="10199"/>
                  <a:pt x="2265667" y="24585"/>
                  <a:pt x="2407428" y="0"/>
                </a:cubicBezTo>
                <a:cubicBezTo>
                  <a:pt x="2549189" y="-24585"/>
                  <a:pt x="2736759" y="-13941"/>
                  <a:pt x="2940966" y="0"/>
                </a:cubicBezTo>
                <a:cubicBezTo>
                  <a:pt x="3145173" y="13941"/>
                  <a:pt x="3490278" y="-33252"/>
                  <a:pt x="3903937" y="0"/>
                </a:cubicBezTo>
                <a:cubicBezTo>
                  <a:pt x="3920501" y="212576"/>
                  <a:pt x="3900794" y="289981"/>
                  <a:pt x="3903937" y="433965"/>
                </a:cubicBezTo>
                <a:cubicBezTo>
                  <a:pt x="3907080" y="577950"/>
                  <a:pt x="3923511" y="744294"/>
                  <a:pt x="3903937" y="923330"/>
                </a:cubicBezTo>
                <a:cubicBezTo>
                  <a:pt x="3663883" y="947578"/>
                  <a:pt x="3540899" y="947219"/>
                  <a:pt x="3370399" y="923330"/>
                </a:cubicBezTo>
                <a:cubicBezTo>
                  <a:pt x="3199899" y="899441"/>
                  <a:pt x="2883819" y="893123"/>
                  <a:pt x="2680703" y="923330"/>
                </a:cubicBezTo>
                <a:cubicBezTo>
                  <a:pt x="2477587" y="953537"/>
                  <a:pt x="2256773" y="934733"/>
                  <a:pt x="2147165" y="923330"/>
                </a:cubicBezTo>
                <a:cubicBezTo>
                  <a:pt x="2037557" y="911927"/>
                  <a:pt x="1757928" y="911675"/>
                  <a:pt x="1613627" y="923330"/>
                </a:cubicBezTo>
                <a:cubicBezTo>
                  <a:pt x="1469326" y="934985"/>
                  <a:pt x="1287417" y="927052"/>
                  <a:pt x="1002010" y="923330"/>
                </a:cubicBezTo>
                <a:cubicBezTo>
                  <a:pt x="716603" y="919608"/>
                  <a:pt x="200809" y="940546"/>
                  <a:pt x="0" y="923330"/>
                </a:cubicBezTo>
                <a:cubicBezTo>
                  <a:pt x="-6736" y="767206"/>
                  <a:pt x="19575" y="579810"/>
                  <a:pt x="0" y="480132"/>
                </a:cubicBezTo>
                <a:cubicBezTo>
                  <a:pt x="-19575" y="380454"/>
                  <a:pt x="12561" y="1198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322897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dirty="0"/>
              <a:t>Community bodies:</a:t>
            </a:r>
          </a:p>
          <a:p>
            <a:r>
              <a:rPr lang="en-AU" dirty="0"/>
              <a:t>Northern Grampians Shire</a:t>
            </a:r>
          </a:p>
          <a:p>
            <a:r>
              <a:rPr lang="en-AU" dirty="0"/>
              <a:t>Schools, community, outreach audience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61D34-0415-4EB0-A0D9-E21FFD528830}"/>
              </a:ext>
            </a:extLst>
          </p:cNvPr>
          <p:cNvSpPr txBox="1"/>
          <p:nvPr/>
        </p:nvSpPr>
        <p:spPr>
          <a:xfrm>
            <a:off x="3775900" y="4834309"/>
            <a:ext cx="3293792" cy="923330"/>
          </a:xfrm>
          <a:custGeom>
            <a:avLst/>
            <a:gdLst>
              <a:gd name="connsiteX0" fmla="*/ 0 w 3293792"/>
              <a:gd name="connsiteY0" fmla="*/ 0 h 923330"/>
              <a:gd name="connsiteX1" fmla="*/ 592883 w 3293792"/>
              <a:gd name="connsiteY1" fmla="*/ 0 h 923330"/>
              <a:gd name="connsiteX2" fmla="*/ 1284579 w 3293792"/>
              <a:gd name="connsiteY2" fmla="*/ 0 h 923330"/>
              <a:gd name="connsiteX3" fmla="*/ 2009213 w 3293792"/>
              <a:gd name="connsiteY3" fmla="*/ 0 h 923330"/>
              <a:gd name="connsiteX4" fmla="*/ 2602096 w 3293792"/>
              <a:gd name="connsiteY4" fmla="*/ 0 h 923330"/>
              <a:gd name="connsiteX5" fmla="*/ 3293792 w 3293792"/>
              <a:gd name="connsiteY5" fmla="*/ 0 h 923330"/>
              <a:gd name="connsiteX6" fmla="*/ 3293792 w 3293792"/>
              <a:gd name="connsiteY6" fmla="*/ 461665 h 923330"/>
              <a:gd name="connsiteX7" fmla="*/ 3293792 w 3293792"/>
              <a:gd name="connsiteY7" fmla="*/ 923330 h 923330"/>
              <a:gd name="connsiteX8" fmla="*/ 2733847 w 3293792"/>
              <a:gd name="connsiteY8" fmla="*/ 923330 h 923330"/>
              <a:gd name="connsiteX9" fmla="*/ 2042151 w 3293792"/>
              <a:gd name="connsiteY9" fmla="*/ 923330 h 923330"/>
              <a:gd name="connsiteX10" fmla="*/ 1350455 w 3293792"/>
              <a:gd name="connsiteY10" fmla="*/ 923330 h 923330"/>
              <a:gd name="connsiteX11" fmla="*/ 790510 w 3293792"/>
              <a:gd name="connsiteY11" fmla="*/ 923330 h 923330"/>
              <a:gd name="connsiteX12" fmla="*/ 0 w 3293792"/>
              <a:gd name="connsiteY12" fmla="*/ 923330 h 923330"/>
              <a:gd name="connsiteX13" fmla="*/ 0 w 3293792"/>
              <a:gd name="connsiteY13" fmla="*/ 480132 h 923330"/>
              <a:gd name="connsiteX14" fmla="*/ 0 w 3293792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3792" h="923330" extrusionOk="0">
                <a:moveTo>
                  <a:pt x="0" y="0"/>
                </a:moveTo>
                <a:cubicBezTo>
                  <a:pt x="257430" y="12948"/>
                  <a:pt x="392167" y="-19512"/>
                  <a:pt x="592883" y="0"/>
                </a:cubicBezTo>
                <a:cubicBezTo>
                  <a:pt x="793599" y="19512"/>
                  <a:pt x="1061759" y="-7892"/>
                  <a:pt x="1284579" y="0"/>
                </a:cubicBezTo>
                <a:cubicBezTo>
                  <a:pt x="1507399" y="7892"/>
                  <a:pt x="1840588" y="-10214"/>
                  <a:pt x="2009213" y="0"/>
                </a:cubicBezTo>
                <a:cubicBezTo>
                  <a:pt x="2177838" y="10214"/>
                  <a:pt x="2307373" y="-8782"/>
                  <a:pt x="2602096" y="0"/>
                </a:cubicBezTo>
                <a:cubicBezTo>
                  <a:pt x="2896819" y="8782"/>
                  <a:pt x="3058088" y="32877"/>
                  <a:pt x="3293792" y="0"/>
                </a:cubicBezTo>
                <a:cubicBezTo>
                  <a:pt x="3281355" y="166852"/>
                  <a:pt x="3280826" y="241071"/>
                  <a:pt x="3293792" y="461665"/>
                </a:cubicBezTo>
                <a:cubicBezTo>
                  <a:pt x="3306758" y="682260"/>
                  <a:pt x="3315342" y="806745"/>
                  <a:pt x="3293792" y="923330"/>
                </a:cubicBezTo>
                <a:cubicBezTo>
                  <a:pt x="3097345" y="939569"/>
                  <a:pt x="2940284" y="944273"/>
                  <a:pt x="2733847" y="923330"/>
                </a:cubicBezTo>
                <a:cubicBezTo>
                  <a:pt x="2527411" y="902387"/>
                  <a:pt x="2360450" y="895429"/>
                  <a:pt x="2042151" y="923330"/>
                </a:cubicBezTo>
                <a:cubicBezTo>
                  <a:pt x="1723852" y="951231"/>
                  <a:pt x="1594838" y="911621"/>
                  <a:pt x="1350455" y="923330"/>
                </a:cubicBezTo>
                <a:cubicBezTo>
                  <a:pt x="1106072" y="935039"/>
                  <a:pt x="941541" y="922755"/>
                  <a:pt x="790510" y="923330"/>
                </a:cubicBezTo>
                <a:cubicBezTo>
                  <a:pt x="639480" y="923905"/>
                  <a:pt x="330647" y="910011"/>
                  <a:pt x="0" y="923330"/>
                </a:cubicBezTo>
                <a:cubicBezTo>
                  <a:pt x="-12363" y="833495"/>
                  <a:pt x="6822" y="586763"/>
                  <a:pt x="0" y="480132"/>
                </a:cubicBezTo>
                <a:cubicBezTo>
                  <a:pt x="-6822" y="373501"/>
                  <a:pt x="6567" y="15385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63996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AU" dirty="0"/>
              <a:t>Users:</a:t>
            </a:r>
          </a:p>
          <a:p>
            <a:r>
              <a:rPr lang="en-AU" dirty="0"/>
              <a:t>Scientists and technical support </a:t>
            </a:r>
          </a:p>
          <a:p>
            <a:r>
              <a:rPr lang="en-AU" dirty="0"/>
              <a:t>Innovators &amp; future applications</a:t>
            </a: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CF60464F-2012-4EAC-8E3A-003ECBFF75EC}"/>
              </a:ext>
            </a:extLst>
          </p:cNvPr>
          <p:cNvSpPr/>
          <p:nvPr/>
        </p:nvSpPr>
        <p:spPr>
          <a:xfrm rot="5400000">
            <a:off x="3462848" y="3055329"/>
            <a:ext cx="356550" cy="743420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AD581E76-3ABE-4444-9560-B24A2178B321}"/>
              </a:ext>
            </a:extLst>
          </p:cNvPr>
          <p:cNvSpPr/>
          <p:nvPr/>
        </p:nvSpPr>
        <p:spPr>
          <a:xfrm rot="5400000">
            <a:off x="7179714" y="3064266"/>
            <a:ext cx="356550" cy="743420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E10FD5F4-8932-4881-8272-F49DE96C21D9}"/>
              </a:ext>
            </a:extLst>
          </p:cNvPr>
          <p:cNvSpPr/>
          <p:nvPr/>
        </p:nvSpPr>
        <p:spPr>
          <a:xfrm>
            <a:off x="5323612" y="4090989"/>
            <a:ext cx="271933" cy="674883"/>
          </a:xfrm>
          <a:prstGeom prst="upDownArrow">
            <a:avLst>
              <a:gd name="adj1" fmla="val 6263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E734B876-33BA-4188-8E08-ED7CA97F2BDC}"/>
              </a:ext>
            </a:extLst>
          </p:cNvPr>
          <p:cNvSpPr/>
          <p:nvPr/>
        </p:nvSpPr>
        <p:spPr>
          <a:xfrm rot="14679809">
            <a:off x="3842663" y="3798383"/>
            <a:ext cx="161999" cy="1252552"/>
          </a:xfrm>
          <a:prstGeom prst="upDownArrow">
            <a:avLst>
              <a:gd name="adj1" fmla="val 6263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7612D392-D3A3-47D7-AB5B-572475E64057}"/>
              </a:ext>
            </a:extLst>
          </p:cNvPr>
          <p:cNvSpPr/>
          <p:nvPr/>
        </p:nvSpPr>
        <p:spPr>
          <a:xfrm rot="17554831">
            <a:off x="6982674" y="3783304"/>
            <a:ext cx="161999" cy="1252552"/>
          </a:xfrm>
          <a:prstGeom prst="upDownArrow">
            <a:avLst>
              <a:gd name="adj1" fmla="val 6263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9C748E-BF6E-4BEF-B924-D7A37C473D99}"/>
              </a:ext>
            </a:extLst>
          </p:cNvPr>
          <p:cNvSpPr txBox="1"/>
          <p:nvPr/>
        </p:nvSpPr>
        <p:spPr>
          <a:xfrm>
            <a:off x="10212113" y="2755995"/>
            <a:ext cx="1554653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National &amp; International Partner Organisations </a:t>
            </a:r>
          </a:p>
        </p:txBody>
      </p:sp>
    </p:spTree>
    <p:extLst>
      <p:ext uri="{BB962C8B-B14F-4D97-AF65-F5344CB8AC3E}">
        <p14:creationId xmlns:p14="http://schemas.microsoft.com/office/powerpoint/2010/main" val="56396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8258-7569-4D34-BDA9-7AA02100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Stawell Gold Mine</a:t>
            </a:r>
          </a:p>
        </p:txBody>
      </p:sp>
      <p:pic>
        <p:nvPicPr>
          <p:cNvPr id="4" name="Picture 3" descr="A high angle view of a building under construction&#10;&#10;Description automatically generated with medium confidence">
            <a:extLst>
              <a:ext uri="{FF2B5EF4-FFF2-40B4-BE49-F238E27FC236}">
                <a16:creationId xmlns:a16="http://schemas.microsoft.com/office/drawing/2014/main" id="{9FE12AE2-3CDE-4C16-813F-963EE798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25" y="1808835"/>
            <a:ext cx="4983745" cy="3739968"/>
          </a:xfrm>
          <a:prstGeom prst="rect">
            <a:avLst/>
          </a:prstGeom>
        </p:spPr>
      </p:pic>
      <p:pic>
        <p:nvPicPr>
          <p:cNvPr id="6" name="Picture 5" descr="A picture containing sky, outdoor, dock, docked&#10;&#10;Description automatically generated">
            <a:extLst>
              <a:ext uri="{FF2B5EF4-FFF2-40B4-BE49-F238E27FC236}">
                <a16:creationId xmlns:a16="http://schemas.microsoft.com/office/drawing/2014/main" id="{32FE6521-E737-4572-AA96-6A8988875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8" y="1808835"/>
            <a:ext cx="4983745" cy="3739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BAB3A-C57C-4BDF-A1DA-8424511B1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76" t="12236" r="5040" b="13230"/>
          <a:stretch/>
        </p:blipFill>
        <p:spPr>
          <a:xfrm rot="2397870">
            <a:off x="9186015" y="1228885"/>
            <a:ext cx="1618288" cy="593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6D7C7-3E2D-4560-B2BD-0E8372D75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629" y="5272245"/>
            <a:ext cx="1605755" cy="10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1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BF43F-80F0-48D3-AA52-E197734F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priorities for SUPL Ltd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3D035-F4BA-4F50-982B-9E5456EC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89"/>
            <a:ext cx="10515600" cy="4351338"/>
          </a:xfrm>
        </p:spPr>
        <p:txBody>
          <a:bodyPr/>
          <a:lstStyle/>
          <a:p>
            <a:r>
              <a:rPr lang="en-AU" dirty="0">
                <a:latin typeface="+mn-lt"/>
              </a:rPr>
              <a:t>Maintaining and building relationships</a:t>
            </a:r>
          </a:p>
          <a:p>
            <a:r>
              <a:rPr lang="en-AU" dirty="0">
                <a:latin typeface="+mn-lt"/>
              </a:rPr>
              <a:t>Appointing SUPL Facility Manager &amp; support</a:t>
            </a:r>
          </a:p>
          <a:p>
            <a:r>
              <a:rPr lang="en-AU" dirty="0">
                <a:latin typeface="+mn-lt"/>
              </a:rPr>
              <a:t>Understanding risk framework and safety environment</a:t>
            </a:r>
          </a:p>
          <a:p>
            <a:r>
              <a:rPr lang="en-AU" dirty="0">
                <a:latin typeface="+mn-lt"/>
              </a:rPr>
              <a:t>Understanding operational drivers, constraints &amp; requirements</a:t>
            </a:r>
          </a:p>
          <a:p>
            <a:pPr lvl="1"/>
            <a:r>
              <a:rPr lang="en-AU" dirty="0">
                <a:latin typeface="+mn-lt"/>
              </a:rPr>
              <a:t>SGM operations – critical</a:t>
            </a:r>
          </a:p>
          <a:p>
            <a:pPr lvl="1"/>
            <a:r>
              <a:rPr lang="en-AU" dirty="0">
                <a:latin typeface="+mn-lt"/>
              </a:rPr>
              <a:t>SABRE &amp; ANSTO</a:t>
            </a:r>
          </a:p>
          <a:p>
            <a:r>
              <a:rPr lang="en-AU" dirty="0">
                <a:latin typeface="+mn-lt"/>
              </a:rPr>
              <a:t>Operating plan for access, induction, safety, utilities, amenities</a:t>
            </a:r>
          </a:p>
          <a:p>
            <a:r>
              <a:rPr lang="en-AU" dirty="0">
                <a:latin typeface="+mn-lt"/>
              </a:rPr>
              <a:t>Above-ground support and working accommodation</a:t>
            </a:r>
          </a:p>
          <a:p>
            <a:pPr lvl="1"/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3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BF43F-80F0-48D3-AA52-E197734F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messages for SUPL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3D035-F4BA-4F50-982B-9E5456EC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6050" cy="4351338"/>
          </a:xfrm>
        </p:spPr>
        <p:txBody>
          <a:bodyPr/>
          <a:lstStyle/>
          <a:p>
            <a:r>
              <a:rPr lang="en-AU" dirty="0">
                <a:latin typeface="+mn-lt"/>
              </a:rPr>
              <a:t>Respect for SGM people, safety procedures, access protocols and mining operations </a:t>
            </a:r>
          </a:p>
          <a:p>
            <a:r>
              <a:rPr lang="en-AU" dirty="0">
                <a:latin typeface="+mn-lt"/>
              </a:rPr>
              <a:t>Patience as we learn through install &amp; commissioning phase</a:t>
            </a:r>
          </a:p>
          <a:p>
            <a:r>
              <a:rPr lang="en-AU" dirty="0">
                <a:latin typeface="+mn-lt"/>
              </a:rPr>
              <a:t>Balance user expectations vs ‘must haves’ vs ‘nice to haves’</a:t>
            </a:r>
          </a:p>
          <a:p>
            <a:pPr lvl="1"/>
            <a:r>
              <a:rPr lang="en-AU" dirty="0">
                <a:latin typeface="+mn-lt"/>
              </a:rPr>
              <a:t>Site access – volume, duration</a:t>
            </a:r>
          </a:p>
          <a:p>
            <a:pPr lvl="1"/>
            <a:r>
              <a:rPr lang="en-AU" dirty="0">
                <a:latin typeface="+mn-lt"/>
              </a:rPr>
              <a:t>Running cost of operations</a:t>
            </a:r>
          </a:p>
          <a:p>
            <a:pPr lvl="1"/>
            <a:r>
              <a:rPr lang="en-AU" dirty="0">
                <a:latin typeface="+mn-lt"/>
              </a:rPr>
              <a:t>Support for interpretive/outreach centre</a:t>
            </a:r>
          </a:p>
          <a:p>
            <a:r>
              <a:rPr lang="en-AU" dirty="0">
                <a:latin typeface="+mn-lt"/>
              </a:rPr>
              <a:t>Walk then run – explore potential for future experiments </a:t>
            </a:r>
          </a:p>
          <a:p>
            <a:pPr lvl="1"/>
            <a:endParaRPr lang="en-AU" dirty="0">
              <a:latin typeface="+mn-lt"/>
            </a:endParaRPr>
          </a:p>
          <a:p>
            <a:pPr lvl="1"/>
            <a:endParaRPr lang="en-AU" dirty="0">
              <a:latin typeface="+mn-lt"/>
            </a:endParaRPr>
          </a:p>
          <a:p>
            <a:pPr lvl="1"/>
            <a:endParaRPr lang="en-AU" dirty="0">
              <a:latin typeface="+mn-lt"/>
            </a:endParaRPr>
          </a:p>
          <a:p>
            <a:pPr lvl="1"/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8078236-CE05-49E2-BA25-9BDB21E41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379598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2AC1932-4B92-4CC3-BA52-192B4B424BDE}" vid="{0E34F16C-E9CB-4F6B-B459-87550103F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CDM PPT template- formal</Template>
  <TotalTime>285</TotalTime>
  <Words>321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 Light</vt:lpstr>
      <vt:lpstr>Dark Mattter theme</vt:lpstr>
      <vt:lpstr>SUPL - becoming operational</vt:lpstr>
      <vt:lpstr>Status of SUPL   construction</vt:lpstr>
      <vt:lpstr>Status of SUPL Limited</vt:lpstr>
      <vt:lpstr>Key relationships</vt:lpstr>
      <vt:lpstr>Stawell Gold Mine</vt:lpstr>
      <vt:lpstr>Key priorities for SUPL Ltd</vt:lpstr>
      <vt:lpstr>Key messages for SUPL users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Barrell</dc:creator>
  <cp:lastModifiedBy>Susan Barrell</cp:lastModifiedBy>
  <cp:revision>6</cp:revision>
  <dcterms:created xsi:type="dcterms:W3CDTF">2021-11-29T09:27:22Z</dcterms:created>
  <dcterms:modified xsi:type="dcterms:W3CDTF">2021-11-30T12:50:03Z</dcterms:modified>
</cp:coreProperties>
</file>