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91" r:id="rId3"/>
    <p:sldId id="288" r:id="rId4"/>
    <p:sldId id="275" r:id="rId5"/>
    <p:sldId id="273" r:id="rId6"/>
    <p:sldId id="289" r:id="rId7"/>
    <p:sldId id="283" r:id="rId8"/>
    <p:sldId id="278" r:id="rId9"/>
    <p:sldId id="271" r:id="rId10"/>
    <p:sldId id="276" r:id="rId11"/>
    <p:sldId id="279" r:id="rId12"/>
    <p:sldId id="292" r:id="rId13"/>
    <p:sldId id="290" r:id="rId14"/>
    <p:sldId id="280" r:id="rId15"/>
    <p:sldId id="293"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FFFFFF"/>
    <a:srgbClr val="404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581" autoAdjust="0"/>
  </p:normalViewPr>
  <p:slideViewPr>
    <p:cSldViewPr snapToGrid="0">
      <p:cViewPr varScale="1">
        <p:scale>
          <a:sx n="47" d="100"/>
          <a:sy n="47" d="100"/>
        </p:scale>
        <p:origin x="1416" y="40"/>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ur Morrison" userId="a5d4c3e2-b467-45e7-83dd-ef7bb4a0ba94" providerId="ADAL" clId="{A8703E0A-8E27-42A8-B9F1-3C52CC1CA785}"/>
    <pc:docChg chg="modSld">
      <pc:chgData name="Fleur Morrison" userId="a5d4c3e2-b467-45e7-83dd-ef7bb4a0ba94" providerId="ADAL" clId="{A8703E0A-8E27-42A8-B9F1-3C52CC1CA785}" dt="2021-11-28T07:30:07.088" v="338" actId="20577"/>
      <pc:docMkLst>
        <pc:docMk/>
      </pc:docMkLst>
      <pc:sldChg chg="modNotesTx">
        <pc:chgData name="Fleur Morrison" userId="a5d4c3e2-b467-45e7-83dd-ef7bb4a0ba94" providerId="ADAL" clId="{A8703E0A-8E27-42A8-B9F1-3C52CC1CA785}" dt="2021-11-28T07:19:13.240" v="18" actId="20577"/>
        <pc:sldMkLst>
          <pc:docMk/>
          <pc:sldMk cId="4016378272" sldId="271"/>
        </pc:sldMkLst>
      </pc:sldChg>
      <pc:sldChg chg="modNotesTx">
        <pc:chgData name="Fleur Morrison" userId="a5d4c3e2-b467-45e7-83dd-ef7bb4a0ba94" providerId="ADAL" clId="{A8703E0A-8E27-42A8-B9F1-3C52CC1CA785}" dt="2021-11-28T07:30:07.088" v="338" actId="20577"/>
        <pc:sldMkLst>
          <pc:docMk/>
          <pc:sldMk cId="308358896" sldId="281"/>
        </pc:sldMkLst>
      </pc:sldChg>
      <pc:sldChg chg="modNotesTx">
        <pc:chgData name="Fleur Morrison" userId="a5d4c3e2-b467-45e7-83dd-ef7bb4a0ba94" providerId="ADAL" clId="{A8703E0A-8E27-42A8-B9F1-3C52CC1CA785}" dt="2021-11-28T07:17:36.299" v="13" actId="6549"/>
        <pc:sldMkLst>
          <pc:docMk/>
          <pc:sldMk cId="1316542774" sldId="289"/>
        </pc:sldMkLst>
      </pc:sldChg>
      <pc:sldChg chg="modNotesTx">
        <pc:chgData name="Fleur Morrison" userId="a5d4c3e2-b467-45e7-83dd-ef7bb4a0ba94" providerId="ADAL" clId="{A8703E0A-8E27-42A8-B9F1-3C52CC1CA785}" dt="2021-11-28T07:26:07.799" v="303" actId="20577"/>
        <pc:sldMkLst>
          <pc:docMk/>
          <pc:sldMk cId="696340982" sldId="290"/>
        </pc:sldMkLst>
      </pc:sldChg>
      <pc:sldChg chg="modNotesTx">
        <pc:chgData name="Fleur Morrison" userId="a5d4c3e2-b467-45e7-83dd-ef7bb4a0ba94" providerId="ADAL" clId="{A8703E0A-8E27-42A8-B9F1-3C52CC1CA785}" dt="2021-11-28T07:22:02.275" v="114" actId="20577"/>
        <pc:sldMkLst>
          <pc:docMk/>
          <pc:sldMk cId="1478194203" sldId="292"/>
        </pc:sldMkLst>
      </pc:sldChg>
      <pc:sldChg chg="modNotesTx">
        <pc:chgData name="Fleur Morrison" userId="a5d4c3e2-b467-45e7-83dd-ef7bb4a0ba94" providerId="ADAL" clId="{A8703E0A-8E27-42A8-B9F1-3C52CC1CA785}" dt="2021-11-28T07:28:14.447" v="316" actId="20577"/>
        <pc:sldMkLst>
          <pc:docMk/>
          <pc:sldMk cId="3754121129" sldId="29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image" Target="../media/image3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5E095C-EA97-4BF5-A520-70E6E3E1AF0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49CA1533-8727-47D0-86A7-F0898CB78D90}">
      <dgm:prSet phldrT="[Text]" custT="1"/>
      <dgm:spPr/>
      <dgm:t>
        <a:bodyPr/>
        <a:lstStyle/>
        <a:p>
          <a:r>
            <a:rPr lang="en-US" sz="3200" dirty="0"/>
            <a:t>Quirky</a:t>
          </a:r>
          <a:endParaRPr lang="en-US" sz="4300" dirty="0"/>
        </a:p>
      </dgm:t>
    </dgm:pt>
    <dgm:pt modelId="{14F21B4E-9FA0-4080-AE0F-9DA2E0ED501F}" type="parTrans" cxnId="{E8C687FA-B8D2-4C44-A99A-1FD3837E6FFE}">
      <dgm:prSet/>
      <dgm:spPr/>
      <dgm:t>
        <a:bodyPr/>
        <a:lstStyle/>
        <a:p>
          <a:endParaRPr lang="en-US"/>
        </a:p>
      </dgm:t>
    </dgm:pt>
    <dgm:pt modelId="{470D7014-0631-4B04-992B-4245AC1443F9}" type="sibTrans" cxnId="{E8C687FA-B8D2-4C44-A99A-1FD3837E6FFE}">
      <dgm:prSet/>
      <dgm:spPr/>
      <dgm:t>
        <a:bodyPr/>
        <a:lstStyle/>
        <a:p>
          <a:endParaRPr lang="en-US"/>
        </a:p>
      </dgm:t>
    </dgm:pt>
    <dgm:pt modelId="{4191ECC4-B7DD-4681-A182-916A912C5A70}">
      <dgm:prSet phldrT="[Text]" custT="1"/>
      <dgm:spPr/>
      <dgm:t>
        <a:bodyPr/>
        <a:lstStyle/>
        <a:p>
          <a:r>
            <a:rPr lang="en-US" sz="3200" dirty="0"/>
            <a:t>Local</a:t>
          </a:r>
          <a:endParaRPr lang="en-US" sz="4300" dirty="0"/>
        </a:p>
      </dgm:t>
    </dgm:pt>
    <dgm:pt modelId="{86CBF426-7B9F-4F69-B7A3-8372AEE8FACD}" type="parTrans" cxnId="{4FD1C219-A1B2-4A12-AFC9-905C8C4C4CB5}">
      <dgm:prSet/>
      <dgm:spPr/>
      <dgm:t>
        <a:bodyPr/>
        <a:lstStyle/>
        <a:p>
          <a:endParaRPr lang="en-US"/>
        </a:p>
      </dgm:t>
    </dgm:pt>
    <dgm:pt modelId="{F2E39D22-1A30-4F3F-92A1-E28CD1F0B849}" type="sibTrans" cxnId="{4FD1C219-A1B2-4A12-AFC9-905C8C4C4CB5}">
      <dgm:prSet/>
      <dgm:spPr/>
      <dgm:t>
        <a:bodyPr/>
        <a:lstStyle/>
        <a:p>
          <a:endParaRPr lang="en-US"/>
        </a:p>
      </dgm:t>
    </dgm:pt>
    <dgm:pt modelId="{D0C4D6A6-0848-4C80-B7EE-C4DC21E730BB}">
      <dgm:prSet phldrT="[Text]" custT="1"/>
      <dgm:spPr/>
      <dgm:t>
        <a:bodyPr/>
        <a:lstStyle/>
        <a:p>
          <a:r>
            <a:rPr lang="en-US" sz="3200" dirty="0"/>
            <a:t>Impact</a:t>
          </a:r>
          <a:endParaRPr lang="en-US" sz="4300" dirty="0"/>
        </a:p>
      </dgm:t>
    </dgm:pt>
    <dgm:pt modelId="{C831CA51-4387-4050-8730-AD0C51EBDFDE}" type="parTrans" cxnId="{78A5D80C-CFCC-4A94-8BD7-01B502BB6DC2}">
      <dgm:prSet/>
      <dgm:spPr/>
      <dgm:t>
        <a:bodyPr/>
        <a:lstStyle/>
        <a:p>
          <a:endParaRPr lang="en-US"/>
        </a:p>
      </dgm:t>
    </dgm:pt>
    <dgm:pt modelId="{E2107D87-4EB6-4152-B9DB-24754FEB3DCA}" type="sibTrans" cxnId="{78A5D80C-CFCC-4A94-8BD7-01B502BB6DC2}">
      <dgm:prSet/>
      <dgm:spPr/>
      <dgm:t>
        <a:bodyPr/>
        <a:lstStyle/>
        <a:p>
          <a:endParaRPr lang="en-US"/>
        </a:p>
      </dgm:t>
    </dgm:pt>
    <dgm:pt modelId="{17A33280-6AB6-4883-8C36-7193E09BB606}">
      <dgm:prSet phldrT="[Text]" custT="1"/>
      <dgm:spPr/>
      <dgm:t>
        <a:bodyPr/>
        <a:lstStyle/>
        <a:p>
          <a:r>
            <a:rPr lang="en-US" sz="3200" dirty="0"/>
            <a:t>Timely</a:t>
          </a:r>
          <a:endParaRPr lang="en-US" sz="4300" dirty="0"/>
        </a:p>
      </dgm:t>
    </dgm:pt>
    <dgm:pt modelId="{5AAB5310-F80D-432C-BE53-DCB4C47DEB55}" type="sibTrans" cxnId="{8F6F444C-527F-4EAF-9220-4E7215F080B7}">
      <dgm:prSet/>
      <dgm:spPr/>
      <dgm:t>
        <a:bodyPr/>
        <a:lstStyle/>
        <a:p>
          <a:endParaRPr lang="en-US"/>
        </a:p>
      </dgm:t>
    </dgm:pt>
    <dgm:pt modelId="{90E5CAB4-558A-44B9-A5CB-44C379A6C5A5}" type="parTrans" cxnId="{8F6F444C-527F-4EAF-9220-4E7215F080B7}">
      <dgm:prSet/>
      <dgm:spPr/>
      <dgm:t>
        <a:bodyPr/>
        <a:lstStyle/>
        <a:p>
          <a:endParaRPr lang="en-US"/>
        </a:p>
      </dgm:t>
    </dgm:pt>
    <dgm:pt modelId="{E6907B08-1D45-4DBA-987E-23DFDE984887}" type="pres">
      <dgm:prSet presAssocID="{185E095C-EA97-4BF5-A520-70E6E3E1AF02}" presName="Name0" presStyleCnt="0">
        <dgm:presLayoutVars>
          <dgm:dir/>
          <dgm:resizeHandles val="exact"/>
        </dgm:presLayoutVars>
      </dgm:prSet>
      <dgm:spPr/>
    </dgm:pt>
    <dgm:pt modelId="{43DA9942-A33F-4194-A8F9-5FB00348C4EC}" type="pres">
      <dgm:prSet presAssocID="{17A33280-6AB6-4883-8C36-7193E09BB606}" presName="compNode" presStyleCnt="0"/>
      <dgm:spPr/>
    </dgm:pt>
    <dgm:pt modelId="{E1575E45-37AA-4E2C-B2D3-2A6916BDA1C6}" type="pres">
      <dgm:prSet presAssocID="{17A33280-6AB6-4883-8C36-7193E09BB606}" presName="pictRect" presStyleLbl="node1" presStyleIdx="0" presStyleCnt="4"/>
      <dgm:spPr/>
    </dgm:pt>
    <dgm:pt modelId="{9CB70655-455B-40BD-AB4E-988D6CAF1033}" type="pres">
      <dgm:prSet presAssocID="{17A33280-6AB6-4883-8C36-7193E09BB606}" presName="textRect" presStyleLbl="revTx" presStyleIdx="0" presStyleCnt="4">
        <dgm:presLayoutVars>
          <dgm:bulletEnabled val="1"/>
        </dgm:presLayoutVars>
      </dgm:prSet>
      <dgm:spPr/>
    </dgm:pt>
    <dgm:pt modelId="{4059FFCE-CB49-4481-8911-93910DB33600}" type="pres">
      <dgm:prSet presAssocID="{5AAB5310-F80D-432C-BE53-DCB4C47DEB55}" presName="sibTrans" presStyleLbl="sibTrans2D1" presStyleIdx="0" presStyleCnt="0"/>
      <dgm:spPr/>
    </dgm:pt>
    <dgm:pt modelId="{ED95DE8F-16FB-4367-BD3B-6FEBB12576C8}" type="pres">
      <dgm:prSet presAssocID="{49CA1533-8727-47D0-86A7-F0898CB78D90}" presName="compNode" presStyleCnt="0"/>
      <dgm:spPr/>
    </dgm:pt>
    <dgm:pt modelId="{3647A160-200C-4B80-A5CE-33404FC83C75}" type="pres">
      <dgm:prSet presAssocID="{49CA1533-8727-47D0-86A7-F0898CB78D90}" presName="pictRect" presStyleLbl="node1" presStyleIdx="1"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Dog in a squirrel costume"/>
        </a:ext>
      </dgm:extLst>
    </dgm:pt>
    <dgm:pt modelId="{0233A57A-48C5-42C2-B0C1-E470D054BBA0}" type="pres">
      <dgm:prSet presAssocID="{49CA1533-8727-47D0-86A7-F0898CB78D90}" presName="textRect" presStyleLbl="revTx" presStyleIdx="1" presStyleCnt="4">
        <dgm:presLayoutVars>
          <dgm:bulletEnabled val="1"/>
        </dgm:presLayoutVars>
      </dgm:prSet>
      <dgm:spPr/>
    </dgm:pt>
    <dgm:pt modelId="{533794BB-6C5B-4FE3-B1F7-358FCF74CFE0}" type="pres">
      <dgm:prSet presAssocID="{470D7014-0631-4B04-992B-4245AC1443F9}" presName="sibTrans" presStyleLbl="sibTrans2D1" presStyleIdx="0" presStyleCnt="0"/>
      <dgm:spPr/>
    </dgm:pt>
    <dgm:pt modelId="{D8A85096-5EB0-412D-9CA1-015DD4ED91BC}" type="pres">
      <dgm:prSet presAssocID="{4191ECC4-B7DD-4681-A182-916A912C5A70}" presName="compNode" presStyleCnt="0"/>
      <dgm:spPr/>
    </dgm:pt>
    <dgm:pt modelId="{37A7714D-0D1E-4862-A81E-C83E9E02418D}" type="pres">
      <dgm:prSet presAssocID="{4191ECC4-B7DD-4681-A182-916A912C5A70}" presName="pictRect" presStyleLbl="node1" presStyleIdx="2"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Locator flag on a city map"/>
        </a:ext>
      </dgm:extLst>
    </dgm:pt>
    <dgm:pt modelId="{989FFE0B-872E-45B3-8B53-B539163EFF96}" type="pres">
      <dgm:prSet presAssocID="{4191ECC4-B7DD-4681-A182-916A912C5A70}" presName="textRect" presStyleLbl="revTx" presStyleIdx="2" presStyleCnt="4">
        <dgm:presLayoutVars>
          <dgm:bulletEnabled val="1"/>
        </dgm:presLayoutVars>
      </dgm:prSet>
      <dgm:spPr/>
    </dgm:pt>
    <dgm:pt modelId="{8D5C567B-25D8-4059-8B8D-06DD4917FDB0}" type="pres">
      <dgm:prSet presAssocID="{F2E39D22-1A30-4F3F-92A1-E28CD1F0B849}" presName="sibTrans" presStyleLbl="sibTrans2D1" presStyleIdx="0" presStyleCnt="0"/>
      <dgm:spPr/>
    </dgm:pt>
    <dgm:pt modelId="{0E3C650A-39C4-4E75-8DC0-A6827BF68121}" type="pres">
      <dgm:prSet presAssocID="{D0C4D6A6-0848-4C80-B7EE-C4DC21E730BB}" presName="compNode" presStyleCnt="0"/>
      <dgm:spPr/>
    </dgm:pt>
    <dgm:pt modelId="{E35375F5-0639-4177-99EE-E38AB0045854}" type="pres">
      <dgm:prSet presAssocID="{D0C4D6A6-0848-4C80-B7EE-C4DC21E730BB}" presName="pictRect" presStyleLbl="node1" presStyleIdx="3"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dgm:spPr>
      <dgm:extLst>
        <a:ext uri="{E40237B7-FDA0-4F09-8148-C483321AD2D9}">
          <dgm14:cNvPr xmlns:dgm14="http://schemas.microsoft.com/office/drawing/2010/diagram" id="0" name="" descr="Young girl hitting a pinata with candy flying"/>
        </a:ext>
      </dgm:extLst>
    </dgm:pt>
    <dgm:pt modelId="{FBCA38A0-E14C-4EDB-9E45-537894221189}" type="pres">
      <dgm:prSet presAssocID="{D0C4D6A6-0848-4C80-B7EE-C4DC21E730BB}" presName="textRect" presStyleLbl="revTx" presStyleIdx="3" presStyleCnt="4">
        <dgm:presLayoutVars>
          <dgm:bulletEnabled val="1"/>
        </dgm:presLayoutVars>
      </dgm:prSet>
      <dgm:spPr/>
    </dgm:pt>
  </dgm:ptLst>
  <dgm:cxnLst>
    <dgm:cxn modelId="{78A5D80C-CFCC-4A94-8BD7-01B502BB6DC2}" srcId="{185E095C-EA97-4BF5-A520-70E6E3E1AF02}" destId="{D0C4D6A6-0848-4C80-B7EE-C4DC21E730BB}" srcOrd="3" destOrd="0" parTransId="{C831CA51-4387-4050-8730-AD0C51EBDFDE}" sibTransId="{E2107D87-4EB6-4152-B9DB-24754FEB3DCA}"/>
    <dgm:cxn modelId="{4FD1C219-A1B2-4A12-AFC9-905C8C4C4CB5}" srcId="{185E095C-EA97-4BF5-A520-70E6E3E1AF02}" destId="{4191ECC4-B7DD-4681-A182-916A912C5A70}" srcOrd="2" destOrd="0" parTransId="{86CBF426-7B9F-4F69-B7A3-8372AEE8FACD}" sibTransId="{F2E39D22-1A30-4F3F-92A1-E28CD1F0B849}"/>
    <dgm:cxn modelId="{8F6F444C-527F-4EAF-9220-4E7215F080B7}" srcId="{185E095C-EA97-4BF5-A520-70E6E3E1AF02}" destId="{17A33280-6AB6-4883-8C36-7193E09BB606}" srcOrd="0" destOrd="0" parTransId="{90E5CAB4-558A-44B9-A5CB-44C379A6C5A5}" sibTransId="{5AAB5310-F80D-432C-BE53-DCB4C47DEB55}"/>
    <dgm:cxn modelId="{113FC34D-4540-4B85-B53B-3C255F63FF7C}" type="presOf" srcId="{17A33280-6AB6-4883-8C36-7193E09BB606}" destId="{9CB70655-455B-40BD-AB4E-988D6CAF1033}" srcOrd="0" destOrd="0" presId="urn:microsoft.com/office/officeart/2005/8/layout/pList1"/>
    <dgm:cxn modelId="{BB43B974-85D6-4FDC-9D89-8D1F021F76F4}" type="presOf" srcId="{470D7014-0631-4B04-992B-4245AC1443F9}" destId="{533794BB-6C5B-4FE3-B1F7-358FCF74CFE0}" srcOrd="0" destOrd="0" presId="urn:microsoft.com/office/officeart/2005/8/layout/pList1"/>
    <dgm:cxn modelId="{498E0A5A-992D-4A0C-9DBD-992CA2A19992}" type="presOf" srcId="{F2E39D22-1A30-4F3F-92A1-E28CD1F0B849}" destId="{8D5C567B-25D8-4059-8B8D-06DD4917FDB0}" srcOrd="0" destOrd="0" presId="urn:microsoft.com/office/officeart/2005/8/layout/pList1"/>
    <dgm:cxn modelId="{02D8E07E-4857-4EA1-9770-BB2296589DC3}" type="presOf" srcId="{49CA1533-8727-47D0-86A7-F0898CB78D90}" destId="{0233A57A-48C5-42C2-B0C1-E470D054BBA0}" srcOrd="0" destOrd="0" presId="urn:microsoft.com/office/officeart/2005/8/layout/pList1"/>
    <dgm:cxn modelId="{161BA181-E3C8-46E4-9BBF-AEA9D465B932}" type="presOf" srcId="{D0C4D6A6-0848-4C80-B7EE-C4DC21E730BB}" destId="{FBCA38A0-E14C-4EDB-9E45-537894221189}" srcOrd="0" destOrd="0" presId="urn:microsoft.com/office/officeart/2005/8/layout/pList1"/>
    <dgm:cxn modelId="{412D2F91-EDA1-4878-A950-65AC799EFF68}" type="presOf" srcId="{4191ECC4-B7DD-4681-A182-916A912C5A70}" destId="{989FFE0B-872E-45B3-8B53-B539163EFF96}" srcOrd="0" destOrd="0" presId="urn:microsoft.com/office/officeart/2005/8/layout/pList1"/>
    <dgm:cxn modelId="{3326E2BB-58EB-4B8C-B224-9E07D19C6175}" type="presOf" srcId="{185E095C-EA97-4BF5-A520-70E6E3E1AF02}" destId="{E6907B08-1D45-4DBA-987E-23DFDE984887}" srcOrd="0" destOrd="0" presId="urn:microsoft.com/office/officeart/2005/8/layout/pList1"/>
    <dgm:cxn modelId="{7D3AFCE9-C605-441F-B431-0DF0608695F9}" type="presOf" srcId="{5AAB5310-F80D-432C-BE53-DCB4C47DEB55}" destId="{4059FFCE-CB49-4481-8911-93910DB33600}" srcOrd="0" destOrd="0" presId="urn:microsoft.com/office/officeart/2005/8/layout/pList1"/>
    <dgm:cxn modelId="{E8C687FA-B8D2-4C44-A99A-1FD3837E6FFE}" srcId="{185E095C-EA97-4BF5-A520-70E6E3E1AF02}" destId="{49CA1533-8727-47D0-86A7-F0898CB78D90}" srcOrd="1" destOrd="0" parTransId="{14F21B4E-9FA0-4080-AE0F-9DA2E0ED501F}" sibTransId="{470D7014-0631-4B04-992B-4245AC1443F9}"/>
    <dgm:cxn modelId="{11770D35-AABF-4644-BB1F-D4244D986B8C}" type="presParOf" srcId="{E6907B08-1D45-4DBA-987E-23DFDE984887}" destId="{43DA9942-A33F-4194-A8F9-5FB00348C4EC}" srcOrd="0" destOrd="0" presId="urn:microsoft.com/office/officeart/2005/8/layout/pList1"/>
    <dgm:cxn modelId="{9F1100A0-D7FA-49D4-8C8D-C970BC1CF154}" type="presParOf" srcId="{43DA9942-A33F-4194-A8F9-5FB00348C4EC}" destId="{E1575E45-37AA-4E2C-B2D3-2A6916BDA1C6}" srcOrd="0" destOrd="0" presId="urn:microsoft.com/office/officeart/2005/8/layout/pList1"/>
    <dgm:cxn modelId="{B57E5CD9-9DED-4A9E-87C1-F6149C966D93}" type="presParOf" srcId="{43DA9942-A33F-4194-A8F9-5FB00348C4EC}" destId="{9CB70655-455B-40BD-AB4E-988D6CAF1033}" srcOrd="1" destOrd="0" presId="urn:microsoft.com/office/officeart/2005/8/layout/pList1"/>
    <dgm:cxn modelId="{E4219BCE-9E54-429D-A045-C55660253E18}" type="presParOf" srcId="{E6907B08-1D45-4DBA-987E-23DFDE984887}" destId="{4059FFCE-CB49-4481-8911-93910DB33600}" srcOrd="1" destOrd="0" presId="urn:microsoft.com/office/officeart/2005/8/layout/pList1"/>
    <dgm:cxn modelId="{29072194-1359-45C6-8A24-FA60883A0213}" type="presParOf" srcId="{E6907B08-1D45-4DBA-987E-23DFDE984887}" destId="{ED95DE8F-16FB-4367-BD3B-6FEBB12576C8}" srcOrd="2" destOrd="0" presId="urn:microsoft.com/office/officeart/2005/8/layout/pList1"/>
    <dgm:cxn modelId="{2756555A-1E71-4A54-9E7D-EDEC21C8503F}" type="presParOf" srcId="{ED95DE8F-16FB-4367-BD3B-6FEBB12576C8}" destId="{3647A160-200C-4B80-A5CE-33404FC83C75}" srcOrd="0" destOrd="0" presId="urn:microsoft.com/office/officeart/2005/8/layout/pList1"/>
    <dgm:cxn modelId="{122EB726-6C68-431C-B068-B82B741E5F7C}" type="presParOf" srcId="{ED95DE8F-16FB-4367-BD3B-6FEBB12576C8}" destId="{0233A57A-48C5-42C2-B0C1-E470D054BBA0}" srcOrd="1" destOrd="0" presId="urn:microsoft.com/office/officeart/2005/8/layout/pList1"/>
    <dgm:cxn modelId="{CB6C32D5-750F-48EF-802E-0096B6FE5115}" type="presParOf" srcId="{E6907B08-1D45-4DBA-987E-23DFDE984887}" destId="{533794BB-6C5B-4FE3-B1F7-358FCF74CFE0}" srcOrd="3" destOrd="0" presId="urn:microsoft.com/office/officeart/2005/8/layout/pList1"/>
    <dgm:cxn modelId="{ACA561F4-1715-4C96-81A6-659EBF117A15}" type="presParOf" srcId="{E6907B08-1D45-4DBA-987E-23DFDE984887}" destId="{D8A85096-5EB0-412D-9CA1-015DD4ED91BC}" srcOrd="4" destOrd="0" presId="urn:microsoft.com/office/officeart/2005/8/layout/pList1"/>
    <dgm:cxn modelId="{BF7B1083-9191-473A-881E-6AF81719C383}" type="presParOf" srcId="{D8A85096-5EB0-412D-9CA1-015DD4ED91BC}" destId="{37A7714D-0D1E-4862-A81E-C83E9E02418D}" srcOrd="0" destOrd="0" presId="urn:microsoft.com/office/officeart/2005/8/layout/pList1"/>
    <dgm:cxn modelId="{436BA496-8C3F-406A-B99C-CB2AE7837174}" type="presParOf" srcId="{D8A85096-5EB0-412D-9CA1-015DD4ED91BC}" destId="{989FFE0B-872E-45B3-8B53-B539163EFF96}" srcOrd="1" destOrd="0" presId="urn:microsoft.com/office/officeart/2005/8/layout/pList1"/>
    <dgm:cxn modelId="{C8E1B509-A644-4A1C-920D-E7AAE7A1ACBB}" type="presParOf" srcId="{E6907B08-1D45-4DBA-987E-23DFDE984887}" destId="{8D5C567B-25D8-4059-8B8D-06DD4917FDB0}" srcOrd="5" destOrd="0" presId="urn:microsoft.com/office/officeart/2005/8/layout/pList1"/>
    <dgm:cxn modelId="{7F4937A2-9CD8-407A-BD96-3CA80AB62FCC}" type="presParOf" srcId="{E6907B08-1D45-4DBA-987E-23DFDE984887}" destId="{0E3C650A-39C4-4E75-8DC0-A6827BF68121}" srcOrd="6" destOrd="0" presId="urn:microsoft.com/office/officeart/2005/8/layout/pList1"/>
    <dgm:cxn modelId="{9C205532-AA50-4753-AB6A-1EF9D1A29959}" type="presParOf" srcId="{0E3C650A-39C4-4E75-8DC0-A6827BF68121}" destId="{E35375F5-0639-4177-99EE-E38AB0045854}" srcOrd="0" destOrd="0" presId="urn:microsoft.com/office/officeart/2005/8/layout/pList1"/>
    <dgm:cxn modelId="{66D7F0C0-B076-42B4-9759-4269354F1A02}" type="presParOf" srcId="{0E3C650A-39C4-4E75-8DC0-A6827BF68121}" destId="{FBCA38A0-E14C-4EDB-9E45-537894221189}"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75E45-37AA-4E2C-B2D3-2A6916BDA1C6}">
      <dsp:nvSpPr>
        <dsp:cNvPr id="0" name=""/>
        <dsp:cNvSpPr/>
      </dsp:nvSpPr>
      <dsp:spPr>
        <a:xfrm>
          <a:off x="5133" y="880863"/>
          <a:ext cx="2443028" cy="168324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70655-455B-40BD-AB4E-988D6CAF1033}">
      <dsp:nvSpPr>
        <dsp:cNvPr id="0" name=""/>
        <dsp:cNvSpPr/>
      </dsp:nvSpPr>
      <dsp:spPr>
        <a:xfrm>
          <a:off x="5133"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US" sz="3200" kern="1200" dirty="0"/>
            <a:t>Timely</a:t>
          </a:r>
          <a:endParaRPr lang="en-US" sz="4300" kern="1200" dirty="0"/>
        </a:p>
      </dsp:txBody>
      <dsp:txXfrm>
        <a:off x="5133" y="2564110"/>
        <a:ext cx="2443028" cy="906363"/>
      </dsp:txXfrm>
    </dsp:sp>
    <dsp:sp modelId="{3647A160-200C-4B80-A5CE-33404FC83C75}">
      <dsp:nvSpPr>
        <dsp:cNvPr id="0" name=""/>
        <dsp:cNvSpPr/>
      </dsp:nvSpPr>
      <dsp:spPr>
        <a:xfrm>
          <a:off x="2692568" y="880863"/>
          <a:ext cx="2443028" cy="1683246"/>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3A57A-48C5-42C2-B0C1-E470D054BBA0}">
      <dsp:nvSpPr>
        <dsp:cNvPr id="0" name=""/>
        <dsp:cNvSpPr/>
      </dsp:nvSpPr>
      <dsp:spPr>
        <a:xfrm>
          <a:off x="2692568"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US" sz="3200" kern="1200" dirty="0"/>
            <a:t>Quirky</a:t>
          </a:r>
          <a:endParaRPr lang="en-US" sz="4300" kern="1200" dirty="0"/>
        </a:p>
      </dsp:txBody>
      <dsp:txXfrm>
        <a:off x="2692568" y="2564110"/>
        <a:ext cx="2443028" cy="906363"/>
      </dsp:txXfrm>
    </dsp:sp>
    <dsp:sp modelId="{37A7714D-0D1E-4862-A81E-C83E9E02418D}">
      <dsp:nvSpPr>
        <dsp:cNvPr id="0" name=""/>
        <dsp:cNvSpPr/>
      </dsp:nvSpPr>
      <dsp:spPr>
        <a:xfrm>
          <a:off x="5380002" y="880863"/>
          <a:ext cx="2443028" cy="168324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9FFE0B-872E-45B3-8B53-B539163EFF96}">
      <dsp:nvSpPr>
        <dsp:cNvPr id="0" name=""/>
        <dsp:cNvSpPr/>
      </dsp:nvSpPr>
      <dsp:spPr>
        <a:xfrm>
          <a:off x="5380002"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US" sz="3200" kern="1200" dirty="0"/>
            <a:t>Local</a:t>
          </a:r>
          <a:endParaRPr lang="en-US" sz="4300" kern="1200" dirty="0"/>
        </a:p>
      </dsp:txBody>
      <dsp:txXfrm>
        <a:off x="5380002" y="2564110"/>
        <a:ext cx="2443028" cy="906363"/>
      </dsp:txXfrm>
    </dsp:sp>
    <dsp:sp modelId="{E35375F5-0639-4177-99EE-E38AB0045854}">
      <dsp:nvSpPr>
        <dsp:cNvPr id="0" name=""/>
        <dsp:cNvSpPr/>
      </dsp:nvSpPr>
      <dsp:spPr>
        <a:xfrm>
          <a:off x="8067437" y="880863"/>
          <a:ext cx="2443028" cy="1683246"/>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CA38A0-E14C-4EDB-9E45-537894221189}">
      <dsp:nvSpPr>
        <dsp:cNvPr id="0" name=""/>
        <dsp:cNvSpPr/>
      </dsp:nvSpPr>
      <dsp:spPr>
        <a:xfrm>
          <a:off x="8067437" y="2564110"/>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marL="0" lvl="0" indent="0" algn="ctr" defTabSz="1422400">
            <a:lnSpc>
              <a:spcPct val="90000"/>
            </a:lnSpc>
            <a:spcBef>
              <a:spcPct val="0"/>
            </a:spcBef>
            <a:spcAft>
              <a:spcPct val="35000"/>
            </a:spcAft>
            <a:buNone/>
          </a:pPr>
          <a:r>
            <a:rPr lang="en-US" sz="3200" kern="1200" dirty="0"/>
            <a:t>Impact</a:t>
          </a:r>
          <a:endParaRPr lang="en-US" sz="4300" kern="1200" dirty="0"/>
        </a:p>
      </dsp:txBody>
      <dsp:txXfrm>
        <a:off x="8067437" y="2564110"/>
        <a:ext cx="2443028" cy="90636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00275-9B47-482B-B06F-7CE813E65D70}" type="datetimeFigureOut">
              <a:rPr lang="en-AU" smtClean="0"/>
              <a:t>28/11/2021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59A1A-5595-40CA-8B61-3660E565CFDD}" type="slidenum">
              <a:rPr lang="en-AU" smtClean="0"/>
              <a:t>‹#›</a:t>
            </a:fld>
            <a:endParaRPr lang="en-AU"/>
          </a:p>
        </p:txBody>
      </p:sp>
    </p:spTree>
    <p:extLst>
      <p:ext uri="{BB962C8B-B14F-4D97-AF65-F5344CB8AC3E}">
        <p14:creationId xmlns:p14="http://schemas.microsoft.com/office/powerpoint/2010/main" val="1352533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57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I’m Fleur Morrison and I’m the Communications and Media Officer at the Centre. I am a former journalist and have worked in media and communications with universities in Australia and the UK. </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I’ve been with the Centre for just over a year now and I have to admit that when I started I knew very little about dark matter. Before my initial interview I Googled dark matter, so you can get an idea of the extent of my knowledge.</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1</a:t>
            </a:fld>
            <a:endParaRPr lang="en-AU"/>
          </a:p>
        </p:txBody>
      </p:sp>
    </p:spTree>
    <p:extLst>
      <p:ext uri="{BB962C8B-B14F-4D97-AF65-F5344CB8AC3E}">
        <p14:creationId xmlns:p14="http://schemas.microsoft.com/office/powerpoint/2010/main" val="148362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also drew on SUPL to promote our outreach program through our relationship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Stawell</a:t>
            </a:r>
            <a:r>
              <a:rPr lang="en-US" sz="1800" dirty="0">
                <a:effectLst/>
                <a:latin typeface="Calibri" panose="020F0502020204030204" pitchFamily="34" charset="0"/>
                <a:ea typeface="Calibri" panose="020F0502020204030204" pitchFamily="34" charset="0"/>
                <a:cs typeface="Times New Roman" panose="02020603050405020304" pitchFamily="18" charset="0"/>
              </a:rPr>
              <a:t> Secondary College and we promoted careers in science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publicising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confined spaces training our researchers have been engaging in to prepare for working underground.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This article drew a valuable picture of the excitement a career in science can offer, aligning with our Centre’s mission of inspiring the scientists of the future.</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10</a:t>
            </a:fld>
            <a:endParaRPr lang="en-AU"/>
          </a:p>
        </p:txBody>
      </p:sp>
    </p:spTree>
    <p:extLst>
      <p:ext uri="{BB962C8B-B14F-4D97-AF65-F5344CB8AC3E}">
        <p14:creationId xmlns:p14="http://schemas.microsoft.com/office/powerpoint/2010/main" val="2426350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mainstream media is not always the best home for our stories, especially the more technical ones. Scientific publications can also be a fantastic way of informing the wider scientific community about our work. </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11</a:t>
            </a:fld>
            <a:endParaRPr lang="en-AU"/>
          </a:p>
        </p:txBody>
      </p:sp>
    </p:spTree>
    <p:extLst>
      <p:ext uri="{BB962C8B-B14F-4D97-AF65-F5344CB8AC3E}">
        <p14:creationId xmlns:p14="http://schemas.microsoft.com/office/powerpoint/2010/main" val="132456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5455"/>
          </a:xfrm>
        </p:spPr>
        <p:txBody>
          <a:bodyPr/>
          <a:lstStyle/>
          <a:p>
            <a:pPr marL="0" marR="0">
              <a:lnSpc>
                <a:spcPct val="107000"/>
              </a:lnSpc>
              <a:spcBef>
                <a:spcPts val="0"/>
              </a:spcBef>
              <a:spcAft>
                <a:spcPts val="800"/>
              </a:spcAft>
            </a:pPr>
            <a:r>
              <a:rPr lang="en-US" sz="1300" dirty="0">
                <a:latin typeface="Calibri" panose="020F0502020204030204" pitchFamily="34" charset="0"/>
                <a:ea typeface="Calibri" panose="020F0502020204030204" pitchFamily="34" charset="0"/>
                <a:cs typeface="Times New Roman" panose="02020603050405020304" pitchFamily="18" charset="0"/>
              </a:rPr>
              <a:t>So, how do we ensure our stories attract the attention they deserve? Back when I was at university, I learnt that there are certain characteristics of a good news story: </a:t>
            </a:r>
            <a:r>
              <a:rPr lang="en-US" sz="1300" b="1" dirty="0">
                <a:latin typeface="Calibri" panose="020F0502020204030204" pitchFamily="34" charset="0"/>
                <a:ea typeface="Calibri" panose="020F0502020204030204" pitchFamily="34" charset="0"/>
                <a:cs typeface="Times New Roman" panose="02020603050405020304" pitchFamily="18" charset="0"/>
              </a:rPr>
              <a:t>timeliness, quirkiness, location </a:t>
            </a:r>
            <a:r>
              <a:rPr lang="en-US" sz="1300" dirty="0">
                <a:latin typeface="Calibri" panose="020F0502020204030204" pitchFamily="34" charset="0"/>
                <a:ea typeface="Calibri" panose="020F0502020204030204" pitchFamily="34" charset="0"/>
                <a:cs typeface="Times New Roman" panose="02020603050405020304" pitchFamily="18" charset="0"/>
              </a:rPr>
              <a:t>and</a:t>
            </a:r>
            <a:r>
              <a:rPr lang="en-US" sz="1300" b="1" dirty="0">
                <a:latin typeface="Calibri" panose="020F0502020204030204" pitchFamily="34" charset="0"/>
                <a:ea typeface="Calibri" panose="020F0502020204030204" pitchFamily="34" charset="0"/>
                <a:cs typeface="Times New Roman" panose="02020603050405020304" pitchFamily="18" charset="0"/>
              </a:rPr>
              <a:t> impact</a:t>
            </a:r>
            <a:r>
              <a:rPr lang="en-US" sz="1300" dirty="0">
                <a:latin typeface="Calibri" panose="020F0502020204030204" pitchFamily="34" charset="0"/>
                <a:ea typeface="Calibri" panose="020F0502020204030204" pitchFamily="34" charset="0"/>
                <a:cs typeface="Times New Roman" panose="02020603050405020304" pitchFamily="18" charset="0"/>
              </a:rPr>
              <a:t>. We can use these characteristics to ensure our own stories have the best chance of capturing the attention of the media. </a:t>
            </a:r>
          </a:p>
          <a:p>
            <a:pPr marL="0" marR="0">
              <a:lnSpc>
                <a:spcPct val="107000"/>
              </a:lnSpc>
              <a:spcBef>
                <a:spcPts val="0"/>
              </a:spcBef>
              <a:spcAft>
                <a:spcPts val="800"/>
              </a:spcAft>
            </a:pPr>
            <a:r>
              <a:rPr lang="en-US" sz="1300" dirty="0">
                <a:latin typeface="Calibri" panose="020F0502020204030204" pitchFamily="34" charset="0"/>
                <a:ea typeface="Calibri" panose="020F0502020204030204" pitchFamily="34" charset="0"/>
                <a:cs typeface="Times New Roman" panose="02020603050405020304" pitchFamily="18" charset="0"/>
              </a:rPr>
              <a:t>We need to think about:</a:t>
            </a:r>
          </a:p>
          <a:p>
            <a:pPr marL="0" marR="0">
              <a:lnSpc>
                <a:spcPct val="107000"/>
              </a:lnSpc>
              <a:spcBef>
                <a:spcPts val="0"/>
              </a:spcBef>
              <a:spcAft>
                <a:spcPts val="80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Is it timely? </a:t>
            </a:r>
            <a:r>
              <a:rPr lang="en-US" sz="1300" dirty="0">
                <a:effectLst/>
                <a:latin typeface="Calibri" panose="020F0502020204030204" pitchFamily="34" charset="0"/>
                <a:ea typeface="Calibri" panose="020F0502020204030204" pitchFamily="34" charset="0"/>
                <a:cs typeface="Times New Roman" panose="02020603050405020304" pitchFamily="18" charset="0"/>
              </a:rPr>
              <a:t>– has the research just been completed or the equipment recently been built?</a:t>
            </a:r>
          </a:p>
          <a:p>
            <a:pPr marL="0" marR="0">
              <a:lnSpc>
                <a:spcPct val="107000"/>
              </a:lnSpc>
              <a:spcBef>
                <a:spcPts val="0"/>
              </a:spcBef>
              <a:spcAft>
                <a:spcPts val="80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Does it have a quirkiness factor? </a:t>
            </a:r>
            <a:r>
              <a:rPr lang="en-US" sz="1300" dirty="0">
                <a:effectLst/>
                <a:latin typeface="Calibri" panose="020F0502020204030204" pitchFamily="34" charset="0"/>
                <a:ea typeface="Calibri" panose="020F0502020204030204" pitchFamily="34" charset="0"/>
                <a:cs typeface="Times New Roman" panose="02020603050405020304" pitchFamily="18" charset="0"/>
              </a:rPr>
              <a:t>There’s a saying in the media that you no one is interested in the headline ‘Dog bites man’, but we are</a:t>
            </a:r>
            <a:r>
              <a:rPr lang="en-US" sz="1300" b="1" dirty="0">
                <a:effectLst/>
                <a:latin typeface="Calibri" panose="020F0502020204030204" pitchFamily="34" charset="0"/>
                <a:ea typeface="Calibri" panose="020F0502020204030204" pitchFamily="34" charset="0"/>
                <a:cs typeface="Times New Roman" panose="02020603050405020304" pitchFamily="18" charset="0"/>
              </a:rPr>
              <a:t> all </a:t>
            </a:r>
            <a:r>
              <a:rPr lang="en-US" sz="1300" dirty="0">
                <a:effectLst/>
                <a:latin typeface="Calibri" panose="020F0502020204030204" pitchFamily="34" charset="0"/>
                <a:ea typeface="Calibri" panose="020F0502020204030204" pitchFamily="34" charset="0"/>
                <a:cs typeface="Times New Roman" panose="02020603050405020304" pitchFamily="18" charset="0"/>
              </a:rPr>
              <a:t>going to read on if the headline is ‘Man bites dog’. This headline is surprising and makes us want to know more. Is there an element of the quirky or curious in your research?</a:t>
            </a:r>
          </a:p>
          <a:p>
            <a:pPr marL="0" marR="0">
              <a:lnSpc>
                <a:spcPct val="107000"/>
              </a:lnSpc>
              <a:spcBef>
                <a:spcPts val="0"/>
              </a:spcBef>
              <a:spcAft>
                <a:spcPts val="80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Is it local? </a:t>
            </a:r>
            <a:r>
              <a:rPr lang="en-US" sz="1300" dirty="0">
                <a:effectLst/>
                <a:latin typeface="Calibri" panose="020F0502020204030204" pitchFamily="34" charset="0"/>
                <a:ea typeface="Calibri" panose="020F0502020204030204" pitchFamily="34" charset="0"/>
                <a:cs typeface="Times New Roman" panose="02020603050405020304" pitchFamily="18" charset="0"/>
              </a:rPr>
              <a:t>South Australian media and consumers of the news will be much more interested in research that was carried out in their own backyard so the local factor can help us target relevant media.</a:t>
            </a:r>
          </a:p>
          <a:p>
            <a:pPr marL="0" marR="0">
              <a:lnSpc>
                <a:spcPct val="107000"/>
              </a:lnSpc>
              <a:spcBef>
                <a:spcPts val="0"/>
              </a:spcBef>
              <a:spcAft>
                <a:spcPts val="80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Finally, what is the impact of your research? </a:t>
            </a:r>
            <a:r>
              <a:rPr lang="en-US" sz="1300" dirty="0">
                <a:effectLst/>
                <a:latin typeface="Calibri" panose="020F0502020204030204" pitchFamily="34" charset="0"/>
                <a:ea typeface="Calibri" panose="020F0502020204030204" pitchFamily="34" charset="0"/>
                <a:cs typeface="Times New Roman" panose="02020603050405020304" pitchFamily="18" charset="0"/>
              </a:rPr>
              <a:t>What do the results mean for the reader and how will it impact their lives or contribute to their understanding of the world?</a:t>
            </a:r>
          </a:p>
          <a:p>
            <a:pPr marL="0" marR="0">
              <a:lnSpc>
                <a:spcPct val="107000"/>
              </a:lnSpc>
              <a:spcBef>
                <a:spcPts val="0"/>
              </a:spcBef>
              <a:spcAft>
                <a:spcPts val="8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Every story does not need to contain each element, but thinking about them can help make our stories as attractive and newsworthy as possible.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12</a:t>
            </a:fld>
            <a:endParaRPr lang="en-AU" dirty="0"/>
          </a:p>
        </p:txBody>
      </p:sp>
    </p:spTree>
    <p:extLst>
      <p:ext uri="{BB962C8B-B14F-4D97-AF65-F5344CB8AC3E}">
        <p14:creationId xmlns:p14="http://schemas.microsoft.com/office/powerpoint/2010/main" val="1355513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30299"/>
          </a:xfrm>
        </p:spPr>
        <p:txBody>
          <a:bodyPr/>
          <a:lstStyle/>
          <a:p>
            <a:pPr marL="0" marR="0">
              <a:lnSpc>
                <a:spcPct val="107000"/>
              </a:lnSpc>
              <a:spcBef>
                <a:spcPts val="0"/>
              </a:spcBef>
              <a:spcAft>
                <a:spcPts val="80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Along with the traditional media, we are active on social media and throughout the year, our following, reach and engagement have all been growing.</a:t>
            </a:r>
          </a:p>
          <a:p>
            <a:pPr marL="0" marR="0">
              <a:lnSpc>
                <a:spcPct val="107000"/>
              </a:lnSpc>
              <a:spcBef>
                <a:spcPts val="0"/>
              </a:spcBef>
              <a:spcAft>
                <a:spcPts val="80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In the past month our Twitter posts received about 4,200 impressions, which means our posts appeared on the feeds of 4,200 users. In the same period, our Facebook posts attracted over 49,200 impressions, due </a:t>
            </a:r>
            <a:r>
              <a:rPr lang="en-US" sz="1500" dirty="0">
                <a:latin typeface="Calibri" panose="020F0502020204030204" pitchFamily="34" charset="0"/>
                <a:ea typeface="Calibri" panose="020F0502020204030204" pitchFamily="34" charset="0"/>
                <a:cs typeface="Times New Roman" panose="02020603050405020304" pitchFamily="18" charset="0"/>
              </a:rPr>
              <a:t>in part to </a:t>
            </a:r>
            <a:r>
              <a:rPr lang="en-US" sz="1500" dirty="0">
                <a:effectLst/>
                <a:latin typeface="Calibri" panose="020F0502020204030204" pitchFamily="34" charset="0"/>
                <a:ea typeface="Calibri" panose="020F0502020204030204" pitchFamily="34" charset="0"/>
                <a:cs typeface="Times New Roman" panose="02020603050405020304" pitchFamily="18" charset="0"/>
              </a:rPr>
              <a:t>two boosted posts along with organic content, and LinkedIn recorded 1,600 impressions.</a:t>
            </a:r>
          </a:p>
          <a:p>
            <a:pPr marL="0" marR="0">
              <a:lnSpc>
                <a:spcPct val="107000"/>
              </a:lnSpc>
              <a:spcBef>
                <a:spcPts val="0"/>
              </a:spcBef>
              <a:spcAft>
                <a:spcPts val="80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To give you an idea of the posts that gain the most attention, the posts were about Dark Matter Day, the Centre launch, the Meet the Researcher series, an article about SUPL that appeared in The Guardian, and a </a:t>
            </a:r>
            <a:r>
              <a:rPr lang="en-US" sz="1500" dirty="0" err="1">
                <a:effectLst/>
                <a:latin typeface="Calibri" panose="020F0502020204030204" pitchFamily="34" charset="0"/>
                <a:ea typeface="Calibri" panose="020F0502020204030204" pitchFamily="34" charset="0"/>
                <a:cs typeface="Times New Roman" panose="02020603050405020304" pitchFamily="18" charset="0"/>
              </a:rPr>
              <a:t>MyCareer</a:t>
            </a:r>
            <a:r>
              <a:rPr lang="en-US" sz="1500" dirty="0">
                <a:effectLst/>
                <a:latin typeface="Calibri" panose="020F0502020204030204" pitchFamily="34" charset="0"/>
                <a:ea typeface="Calibri" panose="020F0502020204030204" pitchFamily="34" charset="0"/>
                <a:cs typeface="Times New Roman" panose="02020603050405020304" pitchFamily="18" charset="0"/>
              </a:rPr>
              <a:t> article in The Age.</a:t>
            </a:r>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13</a:t>
            </a:fld>
            <a:endParaRPr lang="en-AU"/>
          </a:p>
        </p:txBody>
      </p:sp>
    </p:spTree>
    <p:extLst>
      <p:ext uri="{BB962C8B-B14F-4D97-AF65-F5344CB8AC3E}">
        <p14:creationId xmlns:p14="http://schemas.microsoft.com/office/powerpoint/2010/main" val="325493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Here are </a:t>
            </a:r>
            <a:r>
              <a:rPr lang="en-US" sz="1800" dirty="0">
                <a:latin typeface="Calibri" panose="020F0502020204030204" pitchFamily="34" charset="0"/>
                <a:ea typeface="Calibri" panose="020F0502020204030204" pitchFamily="34" charset="0"/>
                <a:cs typeface="Times New Roman" panose="02020603050405020304" pitchFamily="18" charset="0"/>
              </a:rPr>
              <a:t>two</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our most popular posts in the past year – celebrating our Centre launch and the release of our video for the event.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looking to consolidate our social media following in the coming year so please follow, engage with us and share our content.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are als</a:t>
            </a:r>
            <a:r>
              <a:rPr lang="en-US" sz="1800" dirty="0">
                <a:latin typeface="Calibri" panose="020F0502020204030204" pitchFamily="34" charset="0"/>
                <a:ea typeface="Calibri" panose="020F0502020204030204" pitchFamily="34" charset="0"/>
                <a:cs typeface="Times New Roman" panose="02020603050405020304" pitchFamily="18" charset="0"/>
              </a:rPr>
              <a:t>o very welcome to send through your own content for any of our social media accounts.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14</a:t>
            </a:fld>
            <a:endParaRPr lang="en-AU"/>
          </a:p>
        </p:txBody>
      </p:sp>
    </p:spTree>
    <p:extLst>
      <p:ext uri="{BB962C8B-B14F-4D97-AF65-F5344CB8AC3E}">
        <p14:creationId xmlns:p14="http://schemas.microsoft.com/office/powerpoint/2010/main" val="3554394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01725"/>
            <a:ext cx="5486400" cy="3086100"/>
          </a:xfrm>
        </p:spPr>
      </p:sp>
      <p:sp>
        <p:nvSpPr>
          <p:cNvPr id="3" name="Notes Placeholder 2"/>
          <p:cNvSpPr>
            <a:spLocks noGrp="1"/>
          </p:cNvSpPr>
          <p:nvPr>
            <p:ph type="body" idx="1"/>
          </p:nvPr>
        </p:nvSpPr>
        <p:spPr>
          <a:xfrm>
            <a:off x="685800" y="4400550"/>
            <a:ext cx="5486400" cy="4530508"/>
          </a:xfrm>
        </p:spPr>
        <p:txBody>
          <a:bodyPr/>
          <a:lstStyle/>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So, now that you know about the channels available to us and how we use them, what can you do if you have news or research you would like to share?</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Let me know about it and we can discuss the best place for it, whether in the mainstream media, a scientific publication, our newsletter, social media or on our website. If you have research you would like to spread the word about, I can send you some instructions on writing a research brief to help you </a:t>
            </a:r>
            <a:r>
              <a:rPr lang="en-US" dirty="0" err="1">
                <a:effectLst/>
                <a:latin typeface="Calibri" panose="020F0502020204030204" pitchFamily="34" charset="0"/>
                <a:ea typeface="Calibri" panose="020F0502020204030204" pitchFamily="34" charset="0"/>
                <a:cs typeface="Times New Roman" panose="02020603050405020304" pitchFamily="18" charset="0"/>
              </a:rPr>
              <a:t>summarise</a:t>
            </a:r>
            <a:r>
              <a:rPr lang="en-US" dirty="0">
                <a:effectLst/>
                <a:latin typeface="Calibri" panose="020F0502020204030204" pitchFamily="34" charset="0"/>
                <a:ea typeface="Calibri" panose="020F0502020204030204" pitchFamily="34" charset="0"/>
                <a:cs typeface="Times New Roman" panose="02020603050405020304" pitchFamily="18" charset="0"/>
              </a:rPr>
              <a:t> and explain to me, and to a wider audience, what your research means.</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I know that some of you have put your names down to be involved in media training and I have passed your details on to your university’s central media team. However, with restrictions and restructures at many universities this year, it has been a bit of a struggle getting this underway. In 2022, I hope to arrange media training within the Centre for those who are interested.</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You might also like to introduce yourself to your university media team so they are aware that you are available to be interviewed about your work, and I can put your names forward for events like National Science Week.</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And just a final piece of advice on engaging with the media – timeliness is everything and when a journalist asks to interview an academic, we only usually have a couple of hours to respond. So please, if I get in touch </a:t>
            </a:r>
            <a:r>
              <a:rPr lang="en-US" dirty="0">
                <a:latin typeface="Calibri" panose="020F0502020204030204" pitchFamily="34" charset="0"/>
                <a:ea typeface="Calibri" panose="020F0502020204030204" pitchFamily="34" charset="0"/>
                <a:cs typeface="Times New Roman" panose="02020603050405020304" pitchFamily="18" charset="0"/>
              </a:rPr>
              <a:t>about</a:t>
            </a:r>
            <a:r>
              <a:rPr lang="en-US" dirty="0">
                <a:effectLst/>
                <a:latin typeface="Calibri" panose="020F0502020204030204" pitchFamily="34" charset="0"/>
                <a:ea typeface="Calibri" panose="020F0502020204030204" pitchFamily="34" charset="0"/>
                <a:cs typeface="Times New Roman" panose="02020603050405020304" pitchFamily="18" charset="0"/>
              </a:rPr>
              <a:t> a media request, let me know as soon as you can whether you would like to be involved.</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15</a:t>
            </a:fld>
            <a:endParaRPr lang="en-AU"/>
          </a:p>
        </p:txBody>
      </p:sp>
    </p:spTree>
    <p:extLst>
      <p:ext uri="{BB962C8B-B14F-4D97-AF65-F5344CB8AC3E}">
        <p14:creationId xmlns:p14="http://schemas.microsoft.com/office/powerpoint/2010/main" val="2606254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Finally, thank you to everyone </a:t>
            </a:r>
            <a:r>
              <a:rPr lang="en-US" sz="1400" dirty="0">
                <a:latin typeface="Calibri" panose="020F0502020204030204" pitchFamily="34" charset="0"/>
                <a:ea typeface="Calibri" panose="020F0502020204030204" pitchFamily="34" charset="0"/>
                <a:cs typeface="Times New Roman" panose="02020603050405020304" pitchFamily="18" charset="0"/>
              </a:rPr>
              <a:t>who</a:t>
            </a:r>
            <a:r>
              <a:rPr lang="en-US" sz="1400" dirty="0">
                <a:effectLst/>
                <a:latin typeface="Calibri" panose="020F0502020204030204" pitchFamily="34" charset="0"/>
                <a:ea typeface="Calibri" panose="020F0502020204030204" pitchFamily="34" charset="0"/>
                <a:cs typeface="Times New Roman" panose="02020603050405020304" pitchFamily="18" charset="0"/>
              </a:rPr>
              <a:t> has been helping to promote the Centre’s work – whether by being interviewed, contributing content </a:t>
            </a:r>
            <a:r>
              <a:rPr lang="en-US" sz="1400" dirty="0">
                <a:latin typeface="Calibri" panose="020F0502020204030204" pitchFamily="34" charset="0"/>
                <a:ea typeface="Calibri" panose="020F0502020204030204" pitchFamily="34" charset="0"/>
                <a:cs typeface="Times New Roman" panose="02020603050405020304" pitchFamily="18" charset="0"/>
              </a:rPr>
              <a:t>or</a:t>
            </a:r>
            <a:r>
              <a:rPr lang="en-US" sz="1400" dirty="0">
                <a:effectLst/>
                <a:latin typeface="Calibri" panose="020F0502020204030204" pitchFamily="34" charset="0"/>
                <a:ea typeface="Calibri" panose="020F0502020204030204" pitchFamily="34" charset="0"/>
                <a:cs typeface="Times New Roman" panose="02020603050405020304" pitchFamily="18" charset="0"/>
              </a:rPr>
              <a:t> keeping me informed. It would be futile for me to try to do this job in isolation and I rely on you to let me know what is happening in your node.</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 want to hear your news, research, and ideas. Nothing is too small – if there is something you </a:t>
            </a:r>
            <a:r>
              <a:rPr lang="en-US" sz="1400" dirty="0">
                <a:latin typeface="Calibri" panose="020F0502020204030204" pitchFamily="34" charset="0"/>
                <a:ea typeface="Calibri" panose="020F0502020204030204" pitchFamily="34" charset="0"/>
                <a:cs typeface="Times New Roman" panose="02020603050405020304" pitchFamily="18" charset="0"/>
              </a:rPr>
              <a:t>would like to share, </a:t>
            </a:r>
            <a:r>
              <a:rPr lang="en-US" sz="1400" dirty="0">
                <a:effectLst/>
                <a:latin typeface="Calibri" panose="020F0502020204030204" pitchFamily="34" charset="0"/>
                <a:ea typeface="Calibri" panose="020F0502020204030204" pitchFamily="34" charset="0"/>
                <a:cs typeface="Times New Roman" panose="02020603050405020304" pitchFamily="18" charset="0"/>
              </a:rPr>
              <a:t>we can always find a home for your story. </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I’m looking forward to another year of sharing the story of the incredible and inspiring work being done across the Centre.</a:t>
            </a:r>
          </a:p>
          <a:p>
            <a:pPr marL="0" marR="0">
              <a:lnSpc>
                <a:spcPct val="107000"/>
              </a:lnSpc>
              <a:spcBef>
                <a:spcPts val="0"/>
              </a:spcBef>
              <a:spcAft>
                <a:spcPts val="800"/>
              </a:spcAft>
            </a:pPr>
            <a:r>
              <a:rPr lang="en-US" sz="1400" dirty="0">
                <a:latin typeface="Calibri" panose="020F0502020204030204" pitchFamily="34" charset="0"/>
                <a:ea typeface="Calibri" panose="020F0502020204030204" pitchFamily="34" charset="0"/>
                <a:cs typeface="Times New Roman" panose="02020603050405020304" pitchFamily="18" charset="0"/>
              </a:rPr>
              <a:t>Together, we can engage those who, like me, had no idea of the significance and excitement of Australia’s search for dark matter, and inspire young Australians to pursue a career in which they have the opportunity to explore the universe’s big questions.</a:t>
            </a: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We can also help </a:t>
            </a:r>
            <a:r>
              <a:rPr lang="en-US" sz="1400" dirty="0">
                <a:latin typeface="Calibri" panose="020F0502020204030204" pitchFamily="34" charset="0"/>
                <a:ea typeface="Calibri" panose="020F0502020204030204" pitchFamily="34" charset="0"/>
                <a:cs typeface="Times New Roman" panose="02020603050405020304" pitchFamily="18" charset="0"/>
              </a:rPr>
              <a:t>build a cohesive, collaborative and supportive Centre that benefits us all, and with an impact that spans far beyond our own membership.</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16</a:t>
            </a:fld>
            <a:endParaRPr lang="en-AU"/>
          </a:p>
        </p:txBody>
      </p:sp>
    </p:spTree>
    <p:extLst>
      <p:ext uri="{BB962C8B-B14F-4D97-AF65-F5344CB8AC3E}">
        <p14:creationId xmlns:p14="http://schemas.microsoft.com/office/powerpoint/2010/main" val="1292543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18191"/>
          </a:xfrm>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Since then, I’ve enjoyed getting to know about the work being done at the Centre and sharing and broadcasting its exciting and inspiring story with our members and the wider public. It is a privilege to have the opportunity to learn about your work and to spread the word about Australia’s role in this global search for dark matter.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well as telling the story of the Centre, my other communications priority is to foster unity within the Centre, so that our members are not individuals working in isolation, but part of a cohesive and collaborative Centre that helps us get the best out of our research and foster the scientific talent of the future.</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Within our Centre, our students and early career researchers are fortunate to have the opportunity to work with leading scientists from across Australia and the world. In this way we are an incubator for tomorrow’s scientific leaders and we can </a:t>
            </a:r>
            <a:r>
              <a:rPr lang="en-US" sz="1800" dirty="0">
                <a:latin typeface="Calibri" panose="020F0502020204030204" pitchFamily="34" charset="0"/>
                <a:ea typeface="Calibri" panose="020F0502020204030204" pitchFamily="34" charset="0"/>
                <a:cs typeface="Times New Roman" panose="02020603050405020304" pitchFamily="18" charset="0"/>
              </a:rPr>
              <a:t>only do this effectively</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a united and cohesive Centre that operates beyond university or state boundaries.</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2</a:t>
            </a:fld>
            <a:endParaRPr lang="en-AU"/>
          </a:p>
        </p:txBody>
      </p:sp>
    </p:spTree>
    <p:extLst>
      <p:ext uri="{BB962C8B-B14F-4D97-AF65-F5344CB8AC3E}">
        <p14:creationId xmlns:p14="http://schemas.microsoft.com/office/powerpoint/2010/main" val="126479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various internal and external channels I use to both share our story </a:t>
            </a:r>
            <a:r>
              <a:rPr lang="en-US" sz="1800" dirty="0">
                <a:latin typeface="Calibri" panose="020F0502020204030204" pitchFamily="34" charset="0"/>
                <a:ea typeface="Calibri" panose="020F0502020204030204" pitchFamily="34" charset="0"/>
                <a:cs typeface="Times New Roman" panose="02020603050405020304" pitchFamily="18" charset="0"/>
              </a:rPr>
              <a:t>with</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 wider public and build unity within our Centre.</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In this session I will provide you with an introduction to these channels, explain why we use them, and most importantly discuss how you can get involved.</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3</a:t>
            </a:fld>
            <a:endParaRPr lang="en-AU"/>
          </a:p>
        </p:txBody>
      </p:sp>
    </p:spTree>
    <p:extLst>
      <p:ext uri="{BB962C8B-B14F-4D97-AF65-F5344CB8AC3E}">
        <p14:creationId xmlns:p14="http://schemas.microsoft.com/office/powerpoint/2010/main" val="1761361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60056"/>
          </a:xfrm>
        </p:spPr>
        <p:txBody>
          <a:bodyPr/>
          <a:lstStyle/>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Our main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internal </a:t>
            </a:r>
            <a:r>
              <a:rPr lang="en-US" sz="1600" dirty="0">
                <a:effectLst/>
                <a:latin typeface="Calibri" panose="020F0502020204030204" pitchFamily="34" charset="0"/>
                <a:ea typeface="Calibri" panose="020F0502020204030204" pitchFamily="34" charset="0"/>
                <a:cs typeface="Times New Roman" panose="02020603050405020304" pitchFamily="18" charset="0"/>
              </a:rPr>
              <a:t>communication channel is the Dark Matters newsletter, which is distributed every two months to all members of the Centre. It provides information on our news, events, successes and publications.  </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It also provides us with the opportunity to get to know each other by reading about and celebrating each other’s activities and achievements, especially in the absence of the opportunity to meet in person. </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4</a:t>
            </a:fld>
            <a:endParaRPr lang="en-AU"/>
          </a:p>
        </p:txBody>
      </p:sp>
    </p:spTree>
    <p:extLst>
      <p:ext uri="{BB962C8B-B14F-4D97-AF65-F5344CB8AC3E}">
        <p14:creationId xmlns:p14="http://schemas.microsoft.com/office/powerpoint/2010/main" val="328248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284663"/>
          </a:xfrm>
        </p:spPr>
        <p:txBody>
          <a:bodyPr/>
          <a:lstStyle/>
          <a:p>
            <a:pPr marL="0" marR="0">
              <a:lnSpc>
                <a:spcPct val="107000"/>
              </a:lnSpc>
              <a:spcBef>
                <a:spcPts val="0"/>
              </a:spcBef>
              <a:spcAft>
                <a:spcPts val="800"/>
              </a:spcAft>
            </a:pPr>
            <a:r>
              <a:rPr lang="en-US" sz="1450" dirty="0">
                <a:effectLst/>
                <a:latin typeface="Calibri" panose="020F0502020204030204" pitchFamily="34" charset="0"/>
                <a:ea typeface="Calibri" panose="020F0502020204030204" pitchFamily="34" charset="0"/>
                <a:cs typeface="Times New Roman" panose="02020603050405020304" pitchFamily="18" charset="0"/>
              </a:rPr>
              <a:t>Our website is both an internal and external communication tool – it is the face of the Centre and the access point for a range of information for members and the public like events, jobs, </a:t>
            </a:r>
            <a:r>
              <a:rPr lang="en-US" sz="1450" dirty="0" err="1">
                <a:effectLst/>
                <a:latin typeface="Calibri" panose="020F0502020204030204" pitchFamily="34" charset="0"/>
                <a:ea typeface="Calibri" panose="020F0502020204030204" pitchFamily="34" charset="0"/>
                <a:cs typeface="Times New Roman" panose="02020603050405020304" pitchFamily="18" charset="0"/>
              </a:rPr>
              <a:t>centre</a:t>
            </a:r>
            <a:r>
              <a:rPr lang="en-US" sz="1450" dirty="0">
                <a:effectLst/>
                <a:latin typeface="Calibri" panose="020F0502020204030204" pitchFamily="34" charset="0"/>
                <a:ea typeface="Calibri" panose="020F0502020204030204" pitchFamily="34" charset="0"/>
                <a:cs typeface="Times New Roman" panose="02020603050405020304" pitchFamily="18" charset="0"/>
              </a:rPr>
              <a:t> news and research updates</a:t>
            </a:r>
          </a:p>
          <a:p>
            <a:pPr marL="0" marR="0">
              <a:lnSpc>
                <a:spcPct val="107000"/>
              </a:lnSpc>
              <a:spcBef>
                <a:spcPts val="0"/>
              </a:spcBef>
              <a:spcAft>
                <a:spcPts val="800"/>
              </a:spcAft>
            </a:pPr>
            <a:r>
              <a:rPr lang="en-US" sz="1450" dirty="0">
                <a:effectLst/>
                <a:latin typeface="Calibri" panose="020F0502020204030204" pitchFamily="34" charset="0"/>
                <a:ea typeface="Calibri" panose="020F0502020204030204" pitchFamily="34" charset="0"/>
                <a:cs typeface="Times New Roman" panose="02020603050405020304" pitchFamily="18" charset="0"/>
              </a:rPr>
              <a:t>Its aim is to provide information, promote our successes and our membership and foster an interest in science in the wider community. In particular, our Meet the Researcher series introduces the many, diverse faces and experiences of physics to new audiences. </a:t>
            </a:r>
          </a:p>
          <a:p>
            <a:pPr marL="0" marR="0">
              <a:lnSpc>
                <a:spcPct val="107000"/>
              </a:lnSpc>
              <a:spcBef>
                <a:spcPts val="0"/>
              </a:spcBef>
              <a:spcAft>
                <a:spcPts val="800"/>
              </a:spcAft>
            </a:pPr>
            <a:r>
              <a:rPr lang="en-US" sz="1450" dirty="0">
                <a:effectLst/>
                <a:latin typeface="Calibri" panose="020F0502020204030204" pitchFamily="34" charset="0"/>
                <a:ea typeface="Calibri" panose="020F0502020204030204" pitchFamily="34" charset="0"/>
                <a:cs typeface="Times New Roman" panose="02020603050405020304" pitchFamily="18" charset="0"/>
              </a:rPr>
              <a:t>It has been fascinating to talk to Centre members about their motivations for embarking on a career in physics as they are all completely different.</a:t>
            </a:r>
          </a:p>
          <a:p>
            <a:pPr marL="0" marR="0">
              <a:lnSpc>
                <a:spcPct val="107000"/>
              </a:lnSpc>
              <a:spcBef>
                <a:spcPts val="0"/>
              </a:spcBef>
              <a:spcAft>
                <a:spcPts val="800"/>
              </a:spcAft>
            </a:pPr>
            <a:r>
              <a:rPr lang="en-US" sz="1450" dirty="0">
                <a:effectLst/>
                <a:latin typeface="Calibri" panose="020F0502020204030204" pitchFamily="34" charset="0"/>
                <a:ea typeface="Calibri" panose="020F0502020204030204" pitchFamily="34" charset="0"/>
                <a:cs typeface="Times New Roman" panose="02020603050405020304" pitchFamily="18" charset="0"/>
              </a:rPr>
              <a:t>We hope that by highlighting this difference, that young people will see that they can pursue a career in physics, whatever their background. It is also a great way to introduce Centre members to each other, helping us become more familiar with each other’s background and experiences.</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5</a:t>
            </a:fld>
            <a:endParaRPr lang="en-AU"/>
          </a:p>
        </p:txBody>
      </p:sp>
    </p:spTree>
    <p:extLst>
      <p:ext uri="{BB962C8B-B14F-4D97-AF65-F5344CB8AC3E}">
        <p14:creationId xmlns:p14="http://schemas.microsoft.com/office/powerpoint/2010/main" val="388441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regularly update the Centre News section of the website and here are some examples of the events, initiatives and research that appear there.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In this section of the site, I aim to promote and celebrate our work and successes. These articles capture the activities from across the Centre, representing each node and a diverse range of members.</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website is a work in progress and there are updates on their way – the Themes sections will be fleshed out, a new portal will be available for Centre members and we aim to add educational content to the Outreach section of the site.</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6</a:t>
            </a:fld>
            <a:endParaRPr lang="en-AU" dirty="0"/>
          </a:p>
        </p:txBody>
      </p:sp>
    </p:spTree>
    <p:extLst>
      <p:ext uri="{BB962C8B-B14F-4D97-AF65-F5344CB8AC3E}">
        <p14:creationId xmlns:p14="http://schemas.microsoft.com/office/powerpoint/2010/main" val="2307933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media plays a crucial role in enabling us to tell our story, introducing our researchers to a wide audience, engaging the public in our search for dark matter and inspiring future scientists.</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7</a:t>
            </a:fld>
            <a:endParaRPr lang="en-AU"/>
          </a:p>
        </p:txBody>
      </p:sp>
    </p:spTree>
    <p:extLst>
      <p:ext uri="{BB962C8B-B14F-4D97-AF65-F5344CB8AC3E}">
        <p14:creationId xmlns:p14="http://schemas.microsoft.com/office/powerpoint/2010/main" val="1682036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17808"/>
          </a:xfrm>
        </p:spPr>
        <p:txBody>
          <a:bodyPr/>
          <a:lstStyle/>
          <a:p>
            <a:pPr marL="0" marR="0">
              <a:lnSpc>
                <a:spcPct val="107000"/>
              </a:lnSpc>
              <a:spcBef>
                <a:spcPts val="0"/>
              </a:spcBef>
              <a:spcAft>
                <a:spcPts val="800"/>
              </a:spcAft>
            </a:pPr>
            <a:r>
              <a:rPr lang="en-US" sz="1450" dirty="0">
                <a:effectLst/>
                <a:latin typeface="Calibri" panose="020F0502020204030204" pitchFamily="34" charset="0"/>
                <a:ea typeface="Calibri" panose="020F0502020204030204" pitchFamily="34" charset="0"/>
                <a:cs typeface="Times New Roman" panose="02020603050405020304" pitchFamily="18" charset="0"/>
              </a:rPr>
              <a:t>In our Centre, we are fortunate to have a highly media-friendly story in SUPL. </a:t>
            </a:r>
          </a:p>
          <a:p>
            <a:pPr marL="0" marR="0">
              <a:lnSpc>
                <a:spcPct val="107000"/>
              </a:lnSpc>
              <a:spcBef>
                <a:spcPts val="0"/>
              </a:spcBef>
              <a:spcAft>
                <a:spcPts val="800"/>
              </a:spcAft>
            </a:pPr>
            <a:r>
              <a:rPr lang="en-US" sz="1450" dirty="0">
                <a:effectLst/>
                <a:latin typeface="Calibri" panose="020F0502020204030204" pitchFamily="34" charset="0"/>
                <a:ea typeface="Calibri" panose="020F0502020204030204" pitchFamily="34" charset="0"/>
                <a:cs typeface="Times New Roman" panose="02020603050405020304" pitchFamily="18" charset="0"/>
              </a:rPr>
              <a:t>SUPL is a wonderful way of showcasing the innovative and groundbreaking work happening in our Centre to national and international audiences, and providing a platform for the world-leading scientists who are doing it.</a:t>
            </a:r>
          </a:p>
          <a:p>
            <a:pPr marL="0" marR="0">
              <a:lnSpc>
                <a:spcPct val="107000"/>
              </a:lnSpc>
              <a:spcBef>
                <a:spcPts val="0"/>
              </a:spcBef>
              <a:spcAft>
                <a:spcPts val="800"/>
              </a:spcAft>
            </a:pPr>
            <a:r>
              <a:rPr lang="en-US" sz="1450" dirty="0">
                <a:effectLst/>
                <a:latin typeface="Calibri" panose="020F0502020204030204" pitchFamily="34" charset="0"/>
                <a:ea typeface="Calibri" panose="020F0502020204030204" pitchFamily="34" charset="0"/>
                <a:cs typeface="Times New Roman" panose="02020603050405020304" pitchFamily="18" charset="0"/>
              </a:rPr>
              <a:t>However, I am very aware that this is far from our </a:t>
            </a:r>
            <a:r>
              <a:rPr lang="en-US" sz="1450" b="1" dirty="0">
                <a:effectLst/>
                <a:latin typeface="Calibri" panose="020F0502020204030204" pitchFamily="34" charset="0"/>
                <a:ea typeface="Calibri" panose="020F0502020204030204" pitchFamily="34" charset="0"/>
                <a:cs typeface="Times New Roman" panose="02020603050405020304" pitchFamily="18" charset="0"/>
              </a:rPr>
              <a:t>only </a:t>
            </a:r>
            <a:r>
              <a:rPr lang="en-US" sz="1450" dirty="0">
                <a:effectLst/>
                <a:latin typeface="Calibri" panose="020F0502020204030204" pitchFamily="34" charset="0"/>
                <a:ea typeface="Calibri" panose="020F0502020204030204" pitchFamily="34" charset="0"/>
                <a:cs typeface="Times New Roman" panose="02020603050405020304" pitchFamily="18" charset="0"/>
              </a:rPr>
              <a:t>story and we need to work hard to ensure all our other stories are told alongside this one. It is crucial that we also spread the word about the fabulous research that is happening across the nodes, the talented and dedicated students and researchers involved and the events that we are holding at the Centre.</a:t>
            </a:r>
          </a:p>
          <a:p>
            <a:pPr marL="0" marR="0">
              <a:lnSpc>
                <a:spcPct val="107000"/>
              </a:lnSpc>
              <a:spcBef>
                <a:spcPts val="0"/>
              </a:spcBef>
              <a:spcAft>
                <a:spcPts val="800"/>
              </a:spcAft>
            </a:pPr>
            <a:r>
              <a:rPr lang="en-US" sz="1450" dirty="0">
                <a:effectLst/>
                <a:latin typeface="Calibri" panose="020F0502020204030204" pitchFamily="34" charset="0"/>
                <a:ea typeface="Calibri" panose="020F0502020204030204" pitchFamily="34" charset="0"/>
                <a:cs typeface="Times New Roman" panose="02020603050405020304" pitchFamily="18" charset="0"/>
              </a:rPr>
              <a:t>But, how do we attract attention to the more technical stories that might be hard for the lay person to understand? You might want to talk about a state-of-the-art piece of equipment or a new theory that is significant but hard to break down into easily accessible language.</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8</a:t>
            </a:fld>
            <a:endParaRPr lang="en-AU" dirty="0"/>
          </a:p>
        </p:txBody>
      </p:sp>
    </p:spTree>
    <p:extLst>
      <p:ext uri="{BB962C8B-B14F-4D97-AF65-F5344CB8AC3E}">
        <p14:creationId xmlns:p14="http://schemas.microsoft.com/office/powerpoint/2010/main" val="2002363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Fortunately, in telling our story we can and do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utilise</a:t>
            </a:r>
            <a:r>
              <a:rPr lang="en-US" sz="1800" dirty="0">
                <a:effectLst/>
                <a:latin typeface="Calibri" panose="020F0502020204030204" pitchFamily="34" charset="0"/>
                <a:ea typeface="Calibri" panose="020F0502020204030204" pitchFamily="34" charset="0"/>
                <a:cs typeface="Times New Roman" panose="02020603050405020304" pitchFamily="18" charset="0"/>
              </a:rPr>
              <a:t> SUPL’s pulling power as a springboard to promote the Centre’s wider work.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Dark Matter Day, this meant Ben McAllister talking on ABC Perth about our Australia-wide search for dark matter, while also chatting about the underground laboratory and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Michael Baker explaining to Libbi Gorr on ABC Melbourne why we’re looking for dark matter underground, but also the broader picture of Australia’s role in the global search for dark matter. </a:t>
            </a:r>
          </a:p>
          <a:p>
            <a:endParaRPr lang="en-US" dirty="0"/>
          </a:p>
        </p:txBody>
      </p:sp>
      <p:sp>
        <p:nvSpPr>
          <p:cNvPr id="4" name="Slide Number Placeholder 3"/>
          <p:cNvSpPr>
            <a:spLocks noGrp="1"/>
          </p:cNvSpPr>
          <p:nvPr>
            <p:ph type="sldNum" sz="quarter" idx="5"/>
          </p:nvPr>
        </p:nvSpPr>
        <p:spPr/>
        <p:txBody>
          <a:bodyPr/>
          <a:lstStyle/>
          <a:p>
            <a:fld id="{D7159A1A-5595-40CA-8B61-3660E565CFDD}" type="slidenum">
              <a:rPr lang="en-AU" smtClean="0"/>
              <a:t>9</a:t>
            </a:fld>
            <a:endParaRPr lang="en-AU"/>
          </a:p>
        </p:txBody>
      </p:sp>
    </p:spTree>
    <p:extLst>
      <p:ext uri="{BB962C8B-B14F-4D97-AF65-F5344CB8AC3E}">
        <p14:creationId xmlns:p14="http://schemas.microsoft.com/office/powerpoint/2010/main" val="14977037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4F83E3-5B9E-4620-85C5-2CFB8F173AC9}"/>
              </a:ext>
            </a:extLst>
          </p:cNvPr>
          <p:cNvSpPr/>
          <p:nvPr userDrawn="1"/>
        </p:nvSpPr>
        <p:spPr>
          <a:xfrm>
            <a:off x="-1" y="0"/>
            <a:ext cx="12192001"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38039C0-FCD6-47D1-B73A-3C78E46CCF0B}"/>
              </a:ext>
            </a:extLst>
          </p:cNvPr>
          <p:cNvSpPr>
            <a:spLocks noGrp="1"/>
          </p:cNvSpPr>
          <p:nvPr>
            <p:ph type="ctrTitle"/>
          </p:nvPr>
        </p:nvSpPr>
        <p:spPr>
          <a:xfrm>
            <a:off x="1524000" y="1122363"/>
            <a:ext cx="9144000" cy="2387600"/>
          </a:xfrm>
        </p:spPr>
        <p:txBody>
          <a:bodyPr anchor="b"/>
          <a:lstStyle>
            <a:lvl1pPr algn="ctr">
              <a:defRPr sz="4800" b="0" cap="none" spc="0">
                <a:ln w="0"/>
                <a:solidFill>
                  <a:srgbClr val="414141"/>
                </a:solidFill>
                <a:effectLst>
                  <a:outerShdw blurRad="38100" dist="19050" dir="2700000" algn="tl" rotWithShape="0">
                    <a:schemeClr val="dk1">
                      <a:alpha val="40000"/>
                    </a:schemeClr>
                  </a:outerShdw>
                </a:effectLst>
                <a:latin typeface="Montserrat Light" panose="00000400000000000000" pitchFamily="2" charset="0"/>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30F51437-B819-4A7F-8258-14D4F95DDD32}"/>
              </a:ext>
            </a:extLst>
          </p:cNvPr>
          <p:cNvSpPr>
            <a:spLocks noGrp="1"/>
          </p:cNvSpPr>
          <p:nvPr>
            <p:ph type="subTitle" idx="1"/>
          </p:nvPr>
        </p:nvSpPr>
        <p:spPr>
          <a:xfrm>
            <a:off x="1524000" y="3602038"/>
            <a:ext cx="9144000" cy="1655762"/>
          </a:xfrm>
        </p:spPr>
        <p:txBody>
          <a:bodyPr/>
          <a:lstStyle>
            <a:lvl1pPr marL="0" indent="0" algn="ctr">
              <a:buNone/>
              <a:defRPr sz="2400">
                <a:solidFill>
                  <a:srgbClr val="41414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5" name="Picture 4">
            <a:extLst>
              <a:ext uri="{FF2B5EF4-FFF2-40B4-BE49-F238E27FC236}">
                <a16:creationId xmlns:a16="http://schemas.microsoft.com/office/drawing/2014/main" id="{8D308589-7D38-4698-B8FA-3AF6DC79F5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530" y="970639"/>
            <a:ext cx="2904916" cy="1022052"/>
          </a:xfrm>
          <a:prstGeom prst="rect">
            <a:avLst/>
          </a:prstGeom>
        </p:spPr>
      </p:pic>
    </p:spTree>
    <p:extLst>
      <p:ext uri="{BB962C8B-B14F-4D97-AF65-F5344CB8AC3E}">
        <p14:creationId xmlns:p14="http://schemas.microsoft.com/office/powerpoint/2010/main" val="1670179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rgbClr val="40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DC2C-5AC3-4D5A-A31B-E977BACE59CE}"/>
              </a:ext>
            </a:extLst>
          </p:cNvPr>
          <p:cNvSpPr>
            <a:spLocks noGrp="1"/>
          </p:cNvSpPr>
          <p:nvPr>
            <p:ph type="title"/>
          </p:nvPr>
        </p:nvSpPr>
        <p:spPr>
          <a:xfrm>
            <a:off x="839788" y="365125"/>
            <a:ext cx="10515600" cy="1325563"/>
          </a:xfrm>
        </p:spPr>
        <p:txBody>
          <a:bodyPr/>
          <a:lstStyle>
            <a:lvl1pPr>
              <a:defRPr>
                <a:solidFill>
                  <a:schemeClr val="bg1"/>
                </a:solidFill>
                <a:latin typeface="Montserrat Light" panose="00000400000000000000" pitchFamily="2" charset="0"/>
              </a:defRPr>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264AC0C7-73B6-414B-9846-88765BB3B393}"/>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latin typeface="Montserrat Light" panose="000004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6BB85F-8E53-46E4-AED2-8AA86FBF5F98}"/>
              </a:ext>
            </a:extLst>
          </p:cNvPr>
          <p:cNvSpPr>
            <a:spLocks noGrp="1"/>
          </p:cNvSpPr>
          <p:nvPr>
            <p:ph sz="half" idx="2"/>
          </p:nvPr>
        </p:nvSpPr>
        <p:spPr>
          <a:xfrm>
            <a:off x="839788" y="2505075"/>
            <a:ext cx="5157787" cy="3684588"/>
          </a:xfrm>
        </p:spPr>
        <p:txBody>
          <a:bodyPr/>
          <a:lstStyle>
            <a:lvl1pPr>
              <a:defRPr>
                <a:solidFill>
                  <a:schemeClr val="bg1"/>
                </a:solidFill>
                <a:latin typeface="Montserrat Light" panose="00000400000000000000" pitchFamily="2" charset="0"/>
              </a:defRPr>
            </a:lvl1pPr>
            <a:lvl2pPr>
              <a:defRPr>
                <a:solidFill>
                  <a:schemeClr val="bg1"/>
                </a:solidFill>
                <a:latin typeface="Montserrat Light" panose="00000400000000000000" pitchFamily="2" charset="0"/>
              </a:defRPr>
            </a:lvl2pPr>
            <a:lvl3pPr>
              <a:defRPr>
                <a:solidFill>
                  <a:schemeClr val="bg1"/>
                </a:solidFill>
                <a:latin typeface="Montserrat Light" panose="00000400000000000000" pitchFamily="2" charset="0"/>
              </a:defRPr>
            </a:lvl3pPr>
            <a:lvl4pPr>
              <a:defRPr>
                <a:solidFill>
                  <a:schemeClr val="bg1"/>
                </a:solidFill>
                <a:latin typeface="Montserrat Light" panose="00000400000000000000" pitchFamily="2" charset="0"/>
              </a:defRPr>
            </a:lvl4pPr>
            <a:lvl5pPr>
              <a:defRPr>
                <a:solidFill>
                  <a:schemeClr val="bg1"/>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a:extLst>
              <a:ext uri="{FF2B5EF4-FFF2-40B4-BE49-F238E27FC236}">
                <a16:creationId xmlns:a16="http://schemas.microsoft.com/office/drawing/2014/main" id="{831A795A-572F-43D7-9925-1455911E8227}"/>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latin typeface="Montserrat Light" panose="000004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2C38E1-4E79-4D0B-8E4C-7A1673FF206A}"/>
              </a:ext>
            </a:extLst>
          </p:cNvPr>
          <p:cNvSpPr>
            <a:spLocks noGrp="1"/>
          </p:cNvSpPr>
          <p:nvPr>
            <p:ph sz="quarter" idx="4"/>
          </p:nvPr>
        </p:nvSpPr>
        <p:spPr>
          <a:xfrm>
            <a:off x="6172200" y="2505075"/>
            <a:ext cx="5183188" cy="3684588"/>
          </a:xfrm>
        </p:spPr>
        <p:txBody>
          <a:bodyPr/>
          <a:lstStyle>
            <a:lvl1pPr>
              <a:defRPr>
                <a:solidFill>
                  <a:schemeClr val="bg1"/>
                </a:solidFill>
                <a:latin typeface="Montserrat Light" panose="00000400000000000000" pitchFamily="2" charset="0"/>
              </a:defRPr>
            </a:lvl1pPr>
            <a:lvl2pPr>
              <a:defRPr>
                <a:solidFill>
                  <a:schemeClr val="bg1"/>
                </a:solidFill>
                <a:latin typeface="Montserrat Light" panose="00000400000000000000" pitchFamily="2" charset="0"/>
              </a:defRPr>
            </a:lvl2pPr>
            <a:lvl3pPr>
              <a:defRPr>
                <a:solidFill>
                  <a:schemeClr val="bg1"/>
                </a:solidFill>
                <a:latin typeface="Montserrat Light" panose="00000400000000000000" pitchFamily="2" charset="0"/>
              </a:defRPr>
            </a:lvl3pPr>
            <a:lvl4pPr>
              <a:defRPr>
                <a:solidFill>
                  <a:schemeClr val="bg1"/>
                </a:solidFill>
                <a:latin typeface="Montserrat Light" panose="00000400000000000000" pitchFamily="2" charset="0"/>
              </a:defRPr>
            </a:lvl4pPr>
            <a:lvl5pPr>
              <a:defRPr>
                <a:solidFill>
                  <a:schemeClr val="bg1"/>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7" name="Picture 6">
            <a:extLst>
              <a:ext uri="{FF2B5EF4-FFF2-40B4-BE49-F238E27FC236}">
                <a16:creationId xmlns:a16="http://schemas.microsoft.com/office/drawing/2014/main" id="{9B92A932-76C6-4507-AA9A-221E7B90713B}"/>
              </a:ext>
            </a:extLst>
          </p:cNvPr>
          <p:cNvPicPr>
            <a:picLocks noChangeAspect="1"/>
          </p:cNvPicPr>
          <p:nvPr userDrawn="1"/>
        </p:nvPicPr>
        <p:blipFill>
          <a:blip r:embed="rId2"/>
          <a:stretch>
            <a:fillRect/>
          </a:stretch>
        </p:blipFill>
        <p:spPr>
          <a:xfrm>
            <a:off x="0" y="0"/>
            <a:ext cx="12192000" cy="377952"/>
          </a:xfrm>
          <a:prstGeom prst="rect">
            <a:avLst/>
          </a:prstGeom>
        </p:spPr>
      </p:pic>
      <p:pic>
        <p:nvPicPr>
          <p:cNvPr id="8" name="Picture 7">
            <a:extLst>
              <a:ext uri="{FF2B5EF4-FFF2-40B4-BE49-F238E27FC236}">
                <a16:creationId xmlns:a16="http://schemas.microsoft.com/office/drawing/2014/main" id="{C0AB6D3D-2C5E-49D3-8078-F6E6E363B7C5}"/>
              </a:ext>
            </a:extLst>
          </p:cNvPr>
          <p:cNvPicPr>
            <a:picLocks noChangeAspect="1"/>
          </p:cNvPicPr>
          <p:nvPr userDrawn="1"/>
        </p:nvPicPr>
        <p:blipFill>
          <a:blip r:embed="rId3"/>
          <a:stretch>
            <a:fillRect/>
          </a:stretch>
        </p:blipFill>
        <p:spPr>
          <a:xfrm>
            <a:off x="210867" y="5853571"/>
            <a:ext cx="12004064" cy="847417"/>
          </a:xfrm>
          <a:prstGeom prst="rect">
            <a:avLst/>
          </a:prstGeom>
        </p:spPr>
      </p:pic>
    </p:spTree>
    <p:extLst>
      <p:ext uri="{BB962C8B-B14F-4D97-AF65-F5344CB8AC3E}">
        <p14:creationId xmlns:p14="http://schemas.microsoft.com/office/powerpoint/2010/main" val="334639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276F-513D-4B4D-942C-16DB0E55D572}"/>
              </a:ext>
            </a:extLst>
          </p:cNvPr>
          <p:cNvSpPr>
            <a:spLocks noGrp="1"/>
          </p:cNvSpPr>
          <p:nvPr>
            <p:ph type="title"/>
          </p:nvPr>
        </p:nvSpPr>
        <p:spPr/>
        <p:txBody>
          <a:bodyPr/>
          <a:lstStyle>
            <a:lvl1pPr>
              <a:defRPr>
                <a:latin typeface="Montserrat Light" panose="00000400000000000000" pitchFamily="2" charset="0"/>
              </a:defRPr>
            </a:lvl1pPr>
          </a:lstStyle>
          <a:p>
            <a:r>
              <a:rPr lang="en-US"/>
              <a:t>Click to edit Master title style</a:t>
            </a:r>
            <a:endParaRPr lang="en-AU" dirty="0"/>
          </a:p>
        </p:txBody>
      </p:sp>
      <p:pic>
        <p:nvPicPr>
          <p:cNvPr id="3" name="Picture 2">
            <a:extLst>
              <a:ext uri="{FF2B5EF4-FFF2-40B4-BE49-F238E27FC236}">
                <a16:creationId xmlns:a16="http://schemas.microsoft.com/office/drawing/2014/main" id="{1721356D-F763-4962-A18F-2412C0F83688}"/>
              </a:ext>
            </a:extLst>
          </p:cNvPr>
          <p:cNvPicPr>
            <a:picLocks noChangeAspect="1"/>
          </p:cNvPicPr>
          <p:nvPr userDrawn="1"/>
        </p:nvPicPr>
        <p:blipFill>
          <a:blip r:embed="rId2"/>
          <a:stretch>
            <a:fillRect/>
          </a:stretch>
        </p:blipFill>
        <p:spPr>
          <a:xfrm>
            <a:off x="200129" y="5828570"/>
            <a:ext cx="11991871" cy="853514"/>
          </a:xfrm>
          <a:prstGeom prst="rect">
            <a:avLst/>
          </a:prstGeom>
        </p:spPr>
      </p:pic>
      <p:pic>
        <p:nvPicPr>
          <p:cNvPr id="4" name="Picture 3">
            <a:extLst>
              <a:ext uri="{FF2B5EF4-FFF2-40B4-BE49-F238E27FC236}">
                <a16:creationId xmlns:a16="http://schemas.microsoft.com/office/drawing/2014/main" id="{7F2B583D-4566-47ED-950F-3B5497C82AC0}"/>
              </a:ext>
            </a:extLst>
          </p:cNvPr>
          <p:cNvPicPr>
            <a:picLocks noChangeAspect="1"/>
          </p:cNvPicPr>
          <p:nvPr userDrawn="1"/>
        </p:nvPicPr>
        <p:blipFill>
          <a:blip r:embed="rId3"/>
          <a:stretch>
            <a:fillRect/>
          </a:stretch>
        </p:blipFill>
        <p:spPr>
          <a:xfrm>
            <a:off x="0" y="0"/>
            <a:ext cx="12192000" cy="371856"/>
          </a:xfrm>
          <a:prstGeom prst="rect">
            <a:avLst/>
          </a:prstGeom>
        </p:spPr>
      </p:pic>
    </p:spTree>
    <p:extLst>
      <p:ext uri="{BB962C8B-B14F-4D97-AF65-F5344CB8AC3E}">
        <p14:creationId xmlns:p14="http://schemas.microsoft.com/office/powerpoint/2010/main" val="1230740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40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276F-513D-4B4D-942C-16DB0E55D572}"/>
              </a:ext>
            </a:extLst>
          </p:cNvPr>
          <p:cNvSpPr>
            <a:spLocks noGrp="1"/>
          </p:cNvSpPr>
          <p:nvPr>
            <p:ph type="title"/>
          </p:nvPr>
        </p:nvSpPr>
        <p:spPr/>
        <p:txBody>
          <a:bodyPr/>
          <a:lstStyle>
            <a:lvl1pPr>
              <a:defRPr>
                <a:solidFill>
                  <a:schemeClr val="bg1"/>
                </a:solidFill>
                <a:latin typeface="Montserrat Light" panose="00000400000000000000" pitchFamily="2" charset="0"/>
              </a:defRPr>
            </a:lvl1pPr>
          </a:lstStyle>
          <a:p>
            <a:r>
              <a:rPr lang="en-US"/>
              <a:t>Click to edit Master title style</a:t>
            </a:r>
            <a:endParaRPr lang="en-AU" dirty="0"/>
          </a:p>
        </p:txBody>
      </p:sp>
      <p:pic>
        <p:nvPicPr>
          <p:cNvPr id="6" name="Picture 5">
            <a:extLst>
              <a:ext uri="{FF2B5EF4-FFF2-40B4-BE49-F238E27FC236}">
                <a16:creationId xmlns:a16="http://schemas.microsoft.com/office/drawing/2014/main" id="{7146B3F1-733C-4010-AC54-9E293751296C}"/>
              </a:ext>
            </a:extLst>
          </p:cNvPr>
          <p:cNvPicPr>
            <a:picLocks noChangeAspect="1"/>
          </p:cNvPicPr>
          <p:nvPr userDrawn="1"/>
        </p:nvPicPr>
        <p:blipFill>
          <a:blip r:embed="rId2"/>
          <a:stretch>
            <a:fillRect/>
          </a:stretch>
        </p:blipFill>
        <p:spPr>
          <a:xfrm>
            <a:off x="0" y="-12827"/>
            <a:ext cx="12192000" cy="377952"/>
          </a:xfrm>
          <a:prstGeom prst="rect">
            <a:avLst/>
          </a:prstGeom>
        </p:spPr>
      </p:pic>
      <p:pic>
        <p:nvPicPr>
          <p:cNvPr id="7" name="Picture 6">
            <a:extLst>
              <a:ext uri="{FF2B5EF4-FFF2-40B4-BE49-F238E27FC236}">
                <a16:creationId xmlns:a16="http://schemas.microsoft.com/office/drawing/2014/main" id="{34D7FB10-3852-46F3-968B-7AA386B53F57}"/>
              </a:ext>
            </a:extLst>
          </p:cNvPr>
          <p:cNvPicPr>
            <a:picLocks noChangeAspect="1"/>
          </p:cNvPicPr>
          <p:nvPr userDrawn="1"/>
        </p:nvPicPr>
        <p:blipFill>
          <a:blip r:embed="rId3"/>
          <a:stretch>
            <a:fillRect/>
          </a:stretch>
        </p:blipFill>
        <p:spPr>
          <a:xfrm>
            <a:off x="206408" y="5859327"/>
            <a:ext cx="12004064" cy="847417"/>
          </a:xfrm>
          <a:prstGeom prst="rect">
            <a:avLst/>
          </a:prstGeom>
        </p:spPr>
      </p:pic>
    </p:spTree>
    <p:extLst>
      <p:ext uri="{BB962C8B-B14F-4D97-AF65-F5344CB8AC3E}">
        <p14:creationId xmlns:p14="http://schemas.microsoft.com/office/powerpoint/2010/main" val="261178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8584C-52FD-47D7-8A32-7E666768FF21}"/>
              </a:ext>
            </a:extLst>
          </p:cNvPr>
          <p:cNvPicPr>
            <a:picLocks noChangeAspect="1"/>
          </p:cNvPicPr>
          <p:nvPr userDrawn="1"/>
        </p:nvPicPr>
        <p:blipFill>
          <a:blip r:embed="rId2"/>
          <a:stretch>
            <a:fillRect/>
          </a:stretch>
        </p:blipFill>
        <p:spPr>
          <a:xfrm>
            <a:off x="304298" y="1443494"/>
            <a:ext cx="11583404" cy="5054022"/>
          </a:xfrm>
          <a:prstGeom prst="rect">
            <a:avLst/>
          </a:prstGeom>
        </p:spPr>
      </p:pic>
      <p:pic>
        <p:nvPicPr>
          <p:cNvPr id="6" name="Picture 5">
            <a:extLst>
              <a:ext uri="{FF2B5EF4-FFF2-40B4-BE49-F238E27FC236}">
                <a16:creationId xmlns:a16="http://schemas.microsoft.com/office/drawing/2014/main" id="{A55BFB21-537D-44F3-80FD-6D4C1D418FE6}"/>
              </a:ext>
            </a:extLst>
          </p:cNvPr>
          <p:cNvPicPr>
            <a:picLocks noChangeAspect="1"/>
          </p:cNvPicPr>
          <p:nvPr userDrawn="1"/>
        </p:nvPicPr>
        <p:blipFill>
          <a:blip r:embed="rId3"/>
          <a:stretch>
            <a:fillRect/>
          </a:stretch>
        </p:blipFill>
        <p:spPr>
          <a:xfrm>
            <a:off x="304298" y="206393"/>
            <a:ext cx="3273836" cy="1152244"/>
          </a:xfrm>
          <a:prstGeom prst="rect">
            <a:avLst/>
          </a:prstGeom>
        </p:spPr>
      </p:pic>
    </p:spTree>
    <p:extLst>
      <p:ext uri="{BB962C8B-B14F-4D97-AF65-F5344CB8AC3E}">
        <p14:creationId xmlns:p14="http://schemas.microsoft.com/office/powerpoint/2010/main" val="2207309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40414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0F51437-B819-4A7F-8258-14D4F95DDD32}"/>
              </a:ext>
            </a:extLst>
          </p:cNvPr>
          <p:cNvSpPr>
            <a:spLocks noGrp="1"/>
          </p:cNvSpPr>
          <p:nvPr>
            <p:ph type="subTitle" idx="1" hasCustomPrompt="1"/>
          </p:nvPr>
        </p:nvSpPr>
        <p:spPr>
          <a:xfrm>
            <a:off x="1534439" y="2069371"/>
            <a:ext cx="5515312" cy="517380"/>
          </a:xfrm>
        </p:spPr>
        <p:txBody>
          <a:bodyPr>
            <a:noAutofit/>
          </a:bodyPr>
          <a:lstStyle>
            <a:lvl1pPr marL="0" indent="0" algn="l">
              <a:buNone/>
              <a:defRPr sz="2800">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PARTNER ORGANISATIONS:</a:t>
            </a:r>
            <a:endParaRPr lang="en-AU" dirty="0"/>
          </a:p>
        </p:txBody>
      </p:sp>
      <p:pic>
        <p:nvPicPr>
          <p:cNvPr id="7" name="Picture 6">
            <a:extLst>
              <a:ext uri="{FF2B5EF4-FFF2-40B4-BE49-F238E27FC236}">
                <a16:creationId xmlns:a16="http://schemas.microsoft.com/office/drawing/2014/main" id="{3CB64397-A868-4324-8810-533F335D91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3092" y="402536"/>
            <a:ext cx="4360633" cy="1534225"/>
          </a:xfrm>
          <a:prstGeom prst="rect">
            <a:avLst/>
          </a:prstGeom>
        </p:spPr>
      </p:pic>
    </p:spTree>
    <p:extLst>
      <p:ext uri="{BB962C8B-B14F-4D97-AF65-F5344CB8AC3E}">
        <p14:creationId xmlns:p14="http://schemas.microsoft.com/office/powerpoint/2010/main" val="417978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C7E76D-8DC1-4711-8B5C-91245958F5C3}"/>
              </a:ext>
            </a:extLst>
          </p:cNvPr>
          <p:cNvSpPr/>
          <p:nvPr userDrawn="1"/>
        </p:nvSpPr>
        <p:spPr>
          <a:xfrm>
            <a:off x="-1" y="0"/>
            <a:ext cx="12192001" cy="6858001"/>
          </a:xfrm>
          <a:prstGeom prst="rect">
            <a:avLst/>
          </a:prstGeom>
          <a:solidFill>
            <a:srgbClr val="4041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38039C0-FCD6-47D1-B73A-3C78E46CCF0B}"/>
              </a:ext>
            </a:extLst>
          </p:cNvPr>
          <p:cNvSpPr>
            <a:spLocks noGrp="1"/>
          </p:cNvSpPr>
          <p:nvPr>
            <p:ph type="ctrTitle"/>
          </p:nvPr>
        </p:nvSpPr>
        <p:spPr>
          <a:xfrm>
            <a:off x="1524000" y="1122363"/>
            <a:ext cx="9144000" cy="2387600"/>
          </a:xfrm>
        </p:spPr>
        <p:txBody>
          <a:bodyPr anchor="b">
            <a:normAutofit/>
          </a:bodyPr>
          <a:lstStyle>
            <a:lvl1pPr algn="ctr">
              <a:defRPr sz="4800">
                <a:solidFill>
                  <a:schemeClr val="bg1"/>
                </a:solidFill>
                <a:latin typeface="Montserrat Light" panose="00000400000000000000" pitchFamily="2" charset="0"/>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30F51437-B819-4A7F-8258-14D4F95DDD32}"/>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5" name="Picture 4">
            <a:extLst>
              <a:ext uri="{FF2B5EF4-FFF2-40B4-BE49-F238E27FC236}">
                <a16:creationId xmlns:a16="http://schemas.microsoft.com/office/drawing/2014/main" id="{EF3CD06B-5BC2-4B81-9350-501514FAB8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742" y="969119"/>
            <a:ext cx="2957666" cy="1040612"/>
          </a:xfrm>
          <a:prstGeom prst="rect">
            <a:avLst/>
          </a:prstGeom>
        </p:spPr>
      </p:pic>
    </p:spTree>
    <p:extLst>
      <p:ext uri="{BB962C8B-B14F-4D97-AF65-F5344CB8AC3E}">
        <p14:creationId xmlns:p14="http://schemas.microsoft.com/office/powerpoint/2010/main" val="2699933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039C0-FCD6-47D1-B73A-3C78E46CCF0B}"/>
              </a:ext>
            </a:extLst>
          </p:cNvPr>
          <p:cNvSpPr>
            <a:spLocks noGrp="1"/>
          </p:cNvSpPr>
          <p:nvPr>
            <p:ph type="ctrTitle"/>
          </p:nvPr>
        </p:nvSpPr>
        <p:spPr>
          <a:xfrm>
            <a:off x="1524000" y="1122363"/>
            <a:ext cx="9144000" cy="2387600"/>
          </a:xfrm>
        </p:spPr>
        <p:txBody>
          <a:bodyPr anchor="b">
            <a:normAutofit/>
          </a:bodyPr>
          <a:lstStyle>
            <a:lvl1pPr algn="ctr">
              <a:defRPr sz="4800">
                <a:solidFill>
                  <a:srgbClr val="404141"/>
                </a:solidFill>
                <a:latin typeface="Montserrat Light" panose="00000400000000000000" pitchFamily="2" charset="0"/>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30F51437-B819-4A7F-8258-14D4F95DDD32}"/>
              </a:ext>
            </a:extLst>
          </p:cNvPr>
          <p:cNvSpPr>
            <a:spLocks noGrp="1"/>
          </p:cNvSpPr>
          <p:nvPr>
            <p:ph type="subTitle" idx="1"/>
          </p:nvPr>
        </p:nvSpPr>
        <p:spPr>
          <a:xfrm>
            <a:off x="1524000" y="3602038"/>
            <a:ext cx="9144000" cy="1655762"/>
          </a:xfrm>
        </p:spPr>
        <p:txBody>
          <a:bodyPr/>
          <a:lstStyle>
            <a:lvl1pPr marL="0" indent="0" algn="ctr">
              <a:buNone/>
              <a:defRPr sz="2400">
                <a:solidFill>
                  <a:srgbClr val="40414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3CB64397-A868-4324-8810-533F335D915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1688" y="270738"/>
            <a:ext cx="3828620" cy="1347044"/>
          </a:xfrm>
          <a:prstGeom prst="rect">
            <a:avLst/>
          </a:prstGeom>
        </p:spPr>
      </p:pic>
    </p:spTree>
    <p:extLst>
      <p:ext uri="{BB962C8B-B14F-4D97-AF65-F5344CB8AC3E}">
        <p14:creationId xmlns:p14="http://schemas.microsoft.com/office/powerpoint/2010/main" val="3054048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4F83E3-5B9E-4620-85C5-2CFB8F173AC9}"/>
              </a:ext>
            </a:extLst>
          </p:cNvPr>
          <p:cNvSpPr/>
          <p:nvPr userDrawn="1"/>
        </p:nvSpPr>
        <p:spPr>
          <a:xfrm>
            <a:off x="-1" y="0"/>
            <a:ext cx="12192001" cy="6858001"/>
          </a:xfrm>
          <a:prstGeom prst="rect">
            <a:avLst/>
          </a:prstGeom>
          <a:solidFill>
            <a:srgbClr val="4041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38039C0-FCD6-47D1-B73A-3C78E46CCF0B}"/>
              </a:ext>
            </a:extLst>
          </p:cNvPr>
          <p:cNvSpPr>
            <a:spLocks noGrp="1"/>
          </p:cNvSpPr>
          <p:nvPr>
            <p:ph type="ctrTitle"/>
          </p:nvPr>
        </p:nvSpPr>
        <p:spPr>
          <a:xfrm>
            <a:off x="1524000" y="1122363"/>
            <a:ext cx="9144000" cy="2387600"/>
          </a:xfrm>
        </p:spPr>
        <p:txBody>
          <a:bodyPr anchor="b"/>
          <a:lstStyle>
            <a:lvl1pPr algn="ctr">
              <a:defRPr sz="4800">
                <a:solidFill>
                  <a:schemeClr val="bg1"/>
                </a:solidFill>
                <a:latin typeface="Montserrat Light" panose="00000400000000000000" pitchFamily="2" charset="0"/>
              </a:defRPr>
            </a:lvl1pPr>
          </a:lstStyle>
          <a:p>
            <a:r>
              <a:rPr lang="en-US"/>
              <a:t>Click to edit Master title style</a:t>
            </a:r>
            <a:endParaRPr lang="en-AU" dirty="0"/>
          </a:p>
        </p:txBody>
      </p:sp>
      <p:sp>
        <p:nvSpPr>
          <p:cNvPr id="3" name="Subtitle 2">
            <a:extLst>
              <a:ext uri="{FF2B5EF4-FFF2-40B4-BE49-F238E27FC236}">
                <a16:creationId xmlns:a16="http://schemas.microsoft.com/office/drawing/2014/main" id="{30F51437-B819-4A7F-8258-14D4F95DDD32}"/>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spTree>
    <p:extLst>
      <p:ext uri="{BB962C8B-B14F-4D97-AF65-F5344CB8AC3E}">
        <p14:creationId xmlns:p14="http://schemas.microsoft.com/office/powerpoint/2010/main" val="311170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BEC8D-9872-49B0-803E-761D093E4B79}"/>
              </a:ext>
            </a:extLst>
          </p:cNvPr>
          <p:cNvSpPr>
            <a:spLocks noGrp="1"/>
          </p:cNvSpPr>
          <p:nvPr>
            <p:ph type="title"/>
          </p:nvPr>
        </p:nvSpPr>
        <p:spPr/>
        <p:txBody>
          <a:bodyPr/>
          <a:lstStyle>
            <a:lvl1pPr>
              <a:defRPr>
                <a:solidFill>
                  <a:srgbClr val="414141"/>
                </a:solidFill>
                <a:latin typeface="Montserrat Light" panose="00000400000000000000" pitchFamily="2"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ECD3210F-A9B7-49BD-B4C3-9079C7EC94CA}"/>
              </a:ext>
            </a:extLst>
          </p:cNvPr>
          <p:cNvSpPr>
            <a:spLocks noGrp="1"/>
          </p:cNvSpPr>
          <p:nvPr>
            <p:ph idx="1"/>
          </p:nvPr>
        </p:nvSpPr>
        <p:spPr>
          <a:xfrm>
            <a:off x="838200" y="1825625"/>
            <a:ext cx="10515600" cy="4351338"/>
          </a:xfrm>
        </p:spPr>
        <p:txBody>
          <a:bodyPr/>
          <a:lstStyle>
            <a:lvl1pPr>
              <a:defRPr>
                <a:solidFill>
                  <a:srgbClr val="414141"/>
                </a:solidFill>
                <a:latin typeface="Montserrat Light" panose="00000400000000000000" pitchFamily="2" charset="0"/>
              </a:defRPr>
            </a:lvl1pPr>
            <a:lvl2pPr>
              <a:defRPr>
                <a:solidFill>
                  <a:srgbClr val="414141"/>
                </a:solidFill>
                <a:latin typeface="Montserrat Light" panose="00000400000000000000" pitchFamily="2" charset="0"/>
              </a:defRPr>
            </a:lvl2pPr>
            <a:lvl3pPr>
              <a:defRPr>
                <a:solidFill>
                  <a:srgbClr val="414141"/>
                </a:solidFill>
                <a:latin typeface="Montserrat Light" panose="00000400000000000000" pitchFamily="2" charset="0"/>
              </a:defRPr>
            </a:lvl3pPr>
            <a:lvl4pPr>
              <a:defRPr>
                <a:solidFill>
                  <a:srgbClr val="414141"/>
                </a:solidFill>
                <a:latin typeface="Montserrat Light" panose="00000400000000000000" pitchFamily="2" charset="0"/>
              </a:defRPr>
            </a:lvl4pPr>
            <a:lvl5pPr>
              <a:defRPr>
                <a:solidFill>
                  <a:srgbClr val="414141"/>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Rectangle 7">
            <a:extLst>
              <a:ext uri="{FF2B5EF4-FFF2-40B4-BE49-F238E27FC236}">
                <a16:creationId xmlns:a16="http://schemas.microsoft.com/office/drawing/2014/main" id="{F3D67ADF-EA04-4F9A-8078-D5C1BE6DE25C}"/>
              </a:ext>
            </a:extLst>
          </p:cNvPr>
          <p:cNvSpPr/>
          <p:nvPr userDrawn="1"/>
        </p:nvSpPr>
        <p:spPr>
          <a:xfrm>
            <a:off x="1" y="0"/>
            <a:ext cx="12192000" cy="365125"/>
          </a:xfrm>
          <a:prstGeom prst="rect">
            <a:avLst/>
          </a:prstGeom>
          <a:solidFill>
            <a:srgbClr val="4141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91C9847B-5891-417D-B42A-0B9826004BDC}"/>
              </a:ext>
            </a:extLst>
          </p:cNvPr>
          <p:cNvPicPr>
            <a:picLocks noChangeAspect="1"/>
          </p:cNvPicPr>
          <p:nvPr userDrawn="1"/>
        </p:nvPicPr>
        <p:blipFill>
          <a:blip r:embed="rId2"/>
          <a:stretch>
            <a:fillRect/>
          </a:stretch>
        </p:blipFill>
        <p:spPr>
          <a:xfrm>
            <a:off x="203002" y="5858372"/>
            <a:ext cx="2420322" cy="853514"/>
          </a:xfrm>
          <a:prstGeom prst="rect">
            <a:avLst/>
          </a:prstGeom>
        </p:spPr>
      </p:pic>
      <p:pic>
        <p:nvPicPr>
          <p:cNvPr id="5" name="Picture 4">
            <a:extLst>
              <a:ext uri="{FF2B5EF4-FFF2-40B4-BE49-F238E27FC236}">
                <a16:creationId xmlns:a16="http://schemas.microsoft.com/office/drawing/2014/main" id="{C09EC640-9509-4405-AF2B-B6681ADF5DEF}"/>
              </a:ext>
            </a:extLst>
          </p:cNvPr>
          <p:cNvPicPr>
            <a:picLocks noChangeAspect="1"/>
          </p:cNvPicPr>
          <p:nvPr userDrawn="1"/>
        </p:nvPicPr>
        <p:blipFill>
          <a:blip r:embed="rId3"/>
          <a:stretch>
            <a:fillRect/>
          </a:stretch>
        </p:blipFill>
        <p:spPr>
          <a:xfrm>
            <a:off x="2876687" y="6476711"/>
            <a:ext cx="9333785" cy="24386"/>
          </a:xfrm>
          <a:prstGeom prst="rect">
            <a:avLst/>
          </a:prstGeom>
        </p:spPr>
      </p:pic>
    </p:spTree>
    <p:extLst>
      <p:ext uri="{BB962C8B-B14F-4D97-AF65-F5344CB8AC3E}">
        <p14:creationId xmlns:p14="http://schemas.microsoft.com/office/powerpoint/2010/main" val="3547810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40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BEC8D-9872-49B0-803E-761D093E4B79}"/>
              </a:ext>
            </a:extLst>
          </p:cNvPr>
          <p:cNvSpPr>
            <a:spLocks noGrp="1"/>
          </p:cNvSpPr>
          <p:nvPr>
            <p:ph type="title"/>
          </p:nvPr>
        </p:nvSpPr>
        <p:spPr/>
        <p:txBody>
          <a:bodyPr/>
          <a:lstStyle>
            <a:lvl1pPr>
              <a:defRPr>
                <a:solidFill>
                  <a:schemeClr val="bg1"/>
                </a:solidFill>
                <a:latin typeface="Montserrat Light" panose="00000400000000000000" pitchFamily="2"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ECD3210F-A9B7-49BD-B4C3-9079C7EC94CA}"/>
              </a:ext>
            </a:extLst>
          </p:cNvPr>
          <p:cNvSpPr>
            <a:spLocks noGrp="1"/>
          </p:cNvSpPr>
          <p:nvPr>
            <p:ph idx="1"/>
          </p:nvPr>
        </p:nvSpPr>
        <p:spPr>
          <a:xfrm>
            <a:off x="838200" y="1825625"/>
            <a:ext cx="10515600" cy="4351338"/>
          </a:xfrm>
        </p:spPr>
        <p:txBody>
          <a:bodyPr/>
          <a:lstStyle>
            <a:lvl1pPr>
              <a:defRPr>
                <a:solidFill>
                  <a:schemeClr val="bg1"/>
                </a:solidFill>
                <a:latin typeface="Montserrat Light" panose="00000400000000000000" pitchFamily="2" charset="0"/>
              </a:defRPr>
            </a:lvl1pPr>
            <a:lvl2pPr>
              <a:defRPr>
                <a:solidFill>
                  <a:schemeClr val="bg1"/>
                </a:solidFill>
                <a:latin typeface="Montserrat Light" panose="00000400000000000000" pitchFamily="2" charset="0"/>
              </a:defRPr>
            </a:lvl2pPr>
            <a:lvl3pPr>
              <a:defRPr>
                <a:solidFill>
                  <a:schemeClr val="bg1"/>
                </a:solidFill>
                <a:latin typeface="Montserrat Light" panose="00000400000000000000" pitchFamily="2" charset="0"/>
              </a:defRPr>
            </a:lvl3pPr>
            <a:lvl4pPr>
              <a:defRPr>
                <a:solidFill>
                  <a:schemeClr val="bg1"/>
                </a:solidFill>
                <a:latin typeface="Montserrat Light" panose="00000400000000000000" pitchFamily="2" charset="0"/>
              </a:defRPr>
            </a:lvl4pPr>
            <a:lvl5pPr>
              <a:defRPr>
                <a:solidFill>
                  <a:schemeClr val="bg1"/>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Rectangle 4">
            <a:extLst>
              <a:ext uri="{FF2B5EF4-FFF2-40B4-BE49-F238E27FC236}">
                <a16:creationId xmlns:a16="http://schemas.microsoft.com/office/drawing/2014/main" id="{C0EB2E8E-F02C-4534-9D3B-6C60C354CD41}"/>
              </a:ext>
            </a:extLst>
          </p:cNvPr>
          <p:cNvSpPr/>
          <p:nvPr userDrawn="1"/>
        </p:nvSpPr>
        <p:spPr>
          <a:xfrm>
            <a:off x="1" y="0"/>
            <a:ext cx="12192000" cy="365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Connector 9">
            <a:extLst>
              <a:ext uri="{FF2B5EF4-FFF2-40B4-BE49-F238E27FC236}">
                <a16:creationId xmlns:a16="http://schemas.microsoft.com/office/drawing/2014/main" id="{C4BD1EF1-E71B-4823-B2DE-83A6B1C696DB}"/>
              </a:ext>
            </a:extLst>
          </p:cNvPr>
          <p:cNvCxnSpPr>
            <a:cxnSpLocks/>
          </p:cNvCxnSpPr>
          <p:nvPr userDrawn="1"/>
        </p:nvCxnSpPr>
        <p:spPr>
          <a:xfrm>
            <a:off x="2875351" y="6483640"/>
            <a:ext cx="931664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48F4166-CAF8-413A-B0A6-E0B588E7C17D}"/>
              </a:ext>
            </a:extLst>
          </p:cNvPr>
          <p:cNvPicPr>
            <a:picLocks noChangeAspect="1"/>
          </p:cNvPicPr>
          <p:nvPr userDrawn="1"/>
        </p:nvPicPr>
        <p:blipFill>
          <a:blip r:embed="rId2"/>
          <a:stretch>
            <a:fillRect/>
          </a:stretch>
        </p:blipFill>
        <p:spPr>
          <a:xfrm>
            <a:off x="210054" y="5855866"/>
            <a:ext cx="2420193" cy="851692"/>
          </a:xfrm>
          <a:prstGeom prst="rect">
            <a:avLst/>
          </a:prstGeom>
        </p:spPr>
      </p:pic>
    </p:spTree>
    <p:extLst>
      <p:ext uri="{BB962C8B-B14F-4D97-AF65-F5344CB8AC3E}">
        <p14:creationId xmlns:p14="http://schemas.microsoft.com/office/powerpoint/2010/main" val="3232715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3157-0887-4249-8DF6-0C0347A540C5}"/>
              </a:ext>
            </a:extLst>
          </p:cNvPr>
          <p:cNvSpPr>
            <a:spLocks noGrp="1"/>
          </p:cNvSpPr>
          <p:nvPr>
            <p:ph type="title"/>
          </p:nvPr>
        </p:nvSpPr>
        <p:spPr>
          <a:xfrm>
            <a:off x="831850" y="1709738"/>
            <a:ext cx="10515600" cy="2852737"/>
          </a:xfrm>
        </p:spPr>
        <p:txBody>
          <a:bodyPr anchor="b">
            <a:normAutofit/>
          </a:bodyPr>
          <a:lstStyle>
            <a:lvl1pPr>
              <a:defRPr sz="4800">
                <a:solidFill>
                  <a:srgbClr val="414141"/>
                </a:solidFill>
                <a:latin typeface="Montserrat Light" panose="00000400000000000000" pitchFamily="2" charset="0"/>
              </a:defRPr>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EE86B8A5-FD0E-426B-82DA-057A74F196B8}"/>
              </a:ext>
            </a:extLst>
          </p:cNvPr>
          <p:cNvSpPr>
            <a:spLocks noGrp="1"/>
          </p:cNvSpPr>
          <p:nvPr>
            <p:ph type="body" idx="1"/>
          </p:nvPr>
        </p:nvSpPr>
        <p:spPr>
          <a:xfrm>
            <a:off x="831850" y="4589463"/>
            <a:ext cx="10515600" cy="1500187"/>
          </a:xfrm>
        </p:spPr>
        <p:txBody>
          <a:bodyPr/>
          <a:lstStyle>
            <a:lvl1pPr marL="0" indent="0">
              <a:buNone/>
              <a:defRPr sz="2400">
                <a:solidFill>
                  <a:srgbClr val="414141"/>
                </a:solidFill>
                <a:latin typeface="Montserrat Light"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3CE06949-5332-4E25-9FC0-5C6A20ADCCD5}"/>
              </a:ext>
            </a:extLst>
          </p:cNvPr>
          <p:cNvSpPr/>
          <p:nvPr userDrawn="1"/>
        </p:nvSpPr>
        <p:spPr>
          <a:xfrm>
            <a:off x="1" y="0"/>
            <a:ext cx="12192000" cy="365125"/>
          </a:xfrm>
          <a:prstGeom prst="rect">
            <a:avLst/>
          </a:prstGeom>
          <a:solidFill>
            <a:srgbClr val="4041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a:extLst>
              <a:ext uri="{FF2B5EF4-FFF2-40B4-BE49-F238E27FC236}">
                <a16:creationId xmlns:a16="http://schemas.microsoft.com/office/drawing/2014/main" id="{D937B390-38B8-4725-85EB-9B1CED8FF1F0}"/>
              </a:ext>
            </a:extLst>
          </p:cNvPr>
          <p:cNvPicPr>
            <a:picLocks noChangeAspect="1"/>
          </p:cNvPicPr>
          <p:nvPr userDrawn="1"/>
        </p:nvPicPr>
        <p:blipFill>
          <a:blip r:embed="rId2"/>
          <a:stretch>
            <a:fillRect/>
          </a:stretch>
        </p:blipFill>
        <p:spPr>
          <a:xfrm>
            <a:off x="203004" y="5856277"/>
            <a:ext cx="2420322" cy="853514"/>
          </a:xfrm>
          <a:prstGeom prst="rect">
            <a:avLst/>
          </a:prstGeom>
        </p:spPr>
      </p:pic>
      <p:pic>
        <p:nvPicPr>
          <p:cNvPr id="7" name="Picture 6">
            <a:extLst>
              <a:ext uri="{FF2B5EF4-FFF2-40B4-BE49-F238E27FC236}">
                <a16:creationId xmlns:a16="http://schemas.microsoft.com/office/drawing/2014/main" id="{C27504C7-9F07-4A33-B210-AA1D091B0BAE}"/>
              </a:ext>
            </a:extLst>
          </p:cNvPr>
          <p:cNvPicPr>
            <a:picLocks noChangeAspect="1"/>
          </p:cNvPicPr>
          <p:nvPr userDrawn="1"/>
        </p:nvPicPr>
        <p:blipFill>
          <a:blip r:embed="rId3"/>
          <a:stretch>
            <a:fillRect/>
          </a:stretch>
        </p:blipFill>
        <p:spPr>
          <a:xfrm>
            <a:off x="2858215" y="6464809"/>
            <a:ext cx="9333785" cy="24386"/>
          </a:xfrm>
          <a:prstGeom prst="rect">
            <a:avLst/>
          </a:prstGeom>
        </p:spPr>
      </p:pic>
    </p:spTree>
    <p:extLst>
      <p:ext uri="{BB962C8B-B14F-4D97-AF65-F5344CB8AC3E}">
        <p14:creationId xmlns:p14="http://schemas.microsoft.com/office/powerpoint/2010/main" val="194611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4041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D3157-0887-4249-8DF6-0C0347A540C5}"/>
              </a:ext>
            </a:extLst>
          </p:cNvPr>
          <p:cNvSpPr>
            <a:spLocks noGrp="1"/>
          </p:cNvSpPr>
          <p:nvPr>
            <p:ph type="title"/>
          </p:nvPr>
        </p:nvSpPr>
        <p:spPr>
          <a:xfrm>
            <a:off x="831850" y="1709738"/>
            <a:ext cx="10515600" cy="2852737"/>
          </a:xfrm>
        </p:spPr>
        <p:txBody>
          <a:bodyPr anchor="b">
            <a:normAutofit/>
          </a:bodyPr>
          <a:lstStyle>
            <a:lvl1pPr>
              <a:defRPr sz="4800">
                <a:solidFill>
                  <a:schemeClr val="bg1"/>
                </a:solidFill>
                <a:latin typeface="Montserrat Light" panose="00000400000000000000" pitchFamily="2" charset="0"/>
              </a:defRPr>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EE86B8A5-FD0E-426B-82DA-057A74F196B8}"/>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ontserrat Light"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46561F38-EB8E-4B38-B0C0-1AF0DB12AF70}"/>
              </a:ext>
            </a:extLst>
          </p:cNvPr>
          <p:cNvPicPr>
            <a:picLocks noChangeAspect="1"/>
          </p:cNvPicPr>
          <p:nvPr userDrawn="1"/>
        </p:nvPicPr>
        <p:blipFill>
          <a:blip r:embed="rId2"/>
          <a:stretch>
            <a:fillRect/>
          </a:stretch>
        </p:blipFill>
        <p:spPr>
          <a:xfrm>
            <a:off x="-6350" y="0"/>
            <a:ext cx="12192000" cy="377575"/>
          </a:xfrm>
          <a:prstGeom prst="rect">
            <a:avLst/>
          </a:prstGeom>
        </p:spPr>
      </p:pic>
      <p:pic>
        <p:nvPicPr>
          <p:cNvPr id="8" name="Picture 7">
            <a:extLst>
              <a:ext uri="{FF2B5EF4-FFF2-40B4-BE49-F238E27FC236}">
                <a16:creationId xmlns:a16="http://schemas.microsoft.com/office/drawing/2014/main" id="{19B243E7-402C-4AAA-9D92-E781ADFFA74A}"/>
              </a:ext>
            </a:extLst>
          </p:cNvPr>
          <p:cNvPicPr>
            <a:picLocks noChangeAspect="1"/>
          </p:cNvPicPr>
          <p:nvPr userDrawn="1"/>
        </p:nvPicPr>
        <p:blipFill>
          <a:blip r:embed="rId3"/>
          <a:stretch>
            <a:fillRect/>
          </a:stretch>
        </p:blipFill>
        <p:spPr>
          <a:xfrm>
            <a:off x="209294" y="5859325"/>
            <a:ext cx="12004064" cy="847417"/>
          </a:xfrm>
          <a:prstGeom prst="rect">
            <a:avLst/>
          </a:prstGeom>
        </p:spPr>
      </p:pic>
    </p:spTree>
    <p:extLst>
      <p:ext uri="{BB962C8B-B14F-4D97-AF65-F5344CB8AC3E}">
        <p14:creationId xmlns:p14="http://schemas.microsoft.com/office/powerpoint/2010/main" val="3119505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DC2C-5AC3-4D5A-A31B-E977BACE59CE}"/>
              </a:ext>
            </a:extLst>
          </p:cNvPr>
          <p:cNvSpPr>
            <a:spLocks noGrp="1"/>
          </p:cNvSpPr>
          <p:nvPr>
            <p:ph type="title"/>
          </p:nvPr>
        </p:nvSpPr>
        <p:spPr>
          <a:xfrm>
            <a:off x="839788" y="365125"/>
            <a:ext cx="10515600" cy="1325563"/>
          </a:xfrm>
        </p:spPr>
        <p:txBody>
          <a:bodyPr/>
          <a:lstStyle>
            <a:lvl1pPr>
              <a:defRPr>
                <a:solidFill>
                  <a:srgbClr val="414141"/>
                </a:solidFill>
                <a:latin typeface="Montserrat Light" panose="00000400000000000000" pitchFamily="2" charset="0"/>
              </a:defRPr>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264AC0C7-73B6-414B-9846-88765BB3B393}"/>
              </a:ext>
            </a:extLst>
          </p:cNvPr>
          <p:cNvSpPr>
            <a:spLocks noGrp="1"/>
          </p:cNvSpPr>
          <p:nvPr>
            <p:ph type="body" idx="1"/>
          </p:nvPr>
        </p:nvSpPr>
        <p:spPr>
          <a:xfrm>
            <a:off x="839788" y="1681163"/>
            <a:ext cx="5157787" cy="823912"/>
          </a:xfrm>
        </p:spPr>
        <p:txBody>
          <a:bodyPr anchor="b"/>
          <a:lstStyle>
            <a:lvl1pPr marL="0" indent="0">
              <a:buNone/>
              <a:defRPr sz="2400" b="1">
                <a:solidFill>
                  <a:srgbClr val="414141"/>
                </a:solidFill>
                <a:latin typeface="Montserrat Light" panose="000004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6BB85F-8E53-46E4-AED2-8AA86FBF5F98}"/>
              </a:ext>
            </a:extLst>
          </p:cNvPr>
          <p:cNvSpPr>
            <a:spLocks noGrp="1"/>
          </p:cNvSpPr>
          <p:nvPr>
            <p:ph sz="half" idx="2"/>
          </p:nvPr>
        </p:nvSpPr>
        <p:spPr>
          <a:xfrm>
            <a:off x="839788" y="2505075"/>
            <a:ext cx="5157787" cy="3684588"/>
          </a:xfrm>
        </p:spPr>
        <p:txBody>
          <a:bodyPr/>
          <a:lstStyle>
            <a:lvl1pPr>
              <a:defRPr>
                <a:solidFill>
                  <a:srgbClr val="414141"/>
                </a:solidFill>
                <a:latin typeface="Montserrat Light" panose="00000400000000000000" pitchFamily="2" charset="0"/>
              </a:defRPr>
            </a:lvl1pPr>
            <a:lvl2pPr>
              <a:defRPr>
                <a:solidFill>
                  <a:srgbClr val="414141"/>
                </a:solidFill>
                <a:latin typeface="Montserrat Light" panose="00000400000000000000" pitchFamily="2" charset="0"/>
              </a:defRPr>
            </a:lvl2pPr>
            <a:lvl3pPr>
              <a:defRPr>
                <a:solidFill>
                  <a:srgbClr val="414141"/>
                </a:solidFill>
                <a:latin typeface="Montserrat Light" panose="00000400000000000000" pitchFamily="2" charset="0"/>
              </a:defRPr>
            </a:lvl3pPr>
            <a:lvl4pPr>
              <a:defRPr>
                <a:solidFill>
                  <a:srgbClr val="414141"/>
                </a:solidFill>
                <a:latin typeface="Montserrat Light" panose="00000400000000000000" pitchFamily="2" charset="0"/>
              </a:defRPr>
            </a:lvl4pPr>
            <a:lvl5pPr>
              <a:defRPr>
                <a:solidFill>
                  <a:srgbClr val="414141"/>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ext Placeholder 4">
            <a:extLst>
              <a:ext uri="{FF2B5EF4-FFF2-40B4-BE49-F238E27FC236}">
                <a16:creationId xmlns:a16="http://schemas.microsoft.com/office/drawing/2014/main" id="{831A795A-572F-43D7-9925-1455911E8227}"/>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414141"/>
                </a:solidFill>
                <a:latin typeface="Montserrat Light" panose="000004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2C38E1-4E79-4D0B-8E4C-7A1673FF206A}"/>
              </a:ext>
            </a:extLst>
          </p:cNvPr>
          <p:cNvSpPr>
            <a:spLocks noGrp="1"/>
          </p:cNvSpPr>
          <p:nvPr>
            <p:ph sz="quarter" idx="4"/>
          </p:nvPr>
        </p:nvSpPr>
        <p:spPr>
          <a:xfrm>
            <a:off x="6172200" y="2505075"/>
            <a:ext cx="5183188" cy="3684588"/>
          </a:xfrm>
        </p:spPr>
        <p:txBody>
          <a:bodyPr/>
          <a:lstStyle>
            <a:lvl1pPr>
              <a:defRPr>
                <a:solidFill>
                  <a:srgbClr val="414141"/>
                </a:solidFill>
                <a:latin typeface="Montserrat Light" panose="00000400000000000000" pitchFamily="2" charset="0"/>
              </a:defRPr>
            </a:lvl1pPr>
            <a:lvl2pPr>
              <a:defRPr>
                <a:solidFill>
                  <a:srgbClr val="414141"/>
                </a:solidFill>
                <a:latin typeface="Montserrat Light" panose="00000400000000000000" pitchFamily="2" charset="0"/>
              </a:defRPr>
            </a:lvl2pPr>
            <a:lvl3pPr>
              <a:defRPr>
                <a:solidFill>
                  <a:srgbClr val="414141"/>
                </a:solidFill>
                <a:latin typeface="Montserrat Light" panose="00000400000000000000" pitchFamily="2" charset="0"/>
              </a:defRPr>
            </a:lvl3pPr>
            <a:lvl4pPr>
              <a:defRPr>
                <a:solidFill>
                  <a:srgbClr val="414141"/>
                </a:solidFill>
                <a:latin typeface="Montserrat Light" panose="00000400000000000000" pitchFamily="2" charset="0"/>
              </a:defRPr>
            </a:lvl4pPr>
            <a:lvl5pPr>
              <a:defRPr>
                <a:solidFill>
                  <a:srgbClr val="414141"/>
                </a:solidFill>
                <a:latin typeface="Montserrat Light" panose="000004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2" name="Picture 11">
            <a:extLst>
              <a:ext uri="{FF2B5EF4-FFF2-40B4-BE49-F238E27FC236}">
                <a16:creationId xmlns:a16="http://schemas.microsoft.com/office/drawing/2014/main" id="{6B01DB70-2A92-4E29-8B70-212E70EA7EFB}"/>
              </a:ext>
            </a:extLst>
          </p:cNvPr>
          <p:cNvPicPr>
            <a:picLocks noChangeAspect="1"/>
          </p:cNvPicPr>
          <p:nvPr userDrawn="1"/>
        </p:nvPicPr>
        <p:blipFill>
          <a:blip r:embed="rId2"/>
          <a:stretch>
            <a:fillRect/>
          </a:stretch>
        </p:blipFill>
        <p:spPr>
          <a:xfrm>
            <a:off x="0" y="-14768"/>
            <a:ext cx="12192000" cy="374025"/>
          </a:xfrm>
          <a:prstGeom prst="rect">
            <a:avLst/>
          </a:prstGeom>
          <a:solidFill>
            <a:srgbClr val="404141"/>
          </a:solidFill>
        </p:spPr>
      </p:pic>
      <p:pic>
        <p:nvPicPr>
          <p:cNvPr id="13" name="Picture 12">
            <a:extLst>
              <a:ext uri="{FF2B5EF4-FFF2-40B4-BE49-F238E27FC236}">
                <a16:creationId xmlns:a16="http://schemas.microsoft.com/office/drawing/2014/main" id="{F6CBCA65-5C06-4851-8165-DCC3517C670B}"/>
              </a:ext>
            </a:extLst>
          </p:cNvPr>
          <p:cNvPicPr>
            <a:picLocks noChangeAspect="1"/>
          </p:cNvPicPr>
          <p:nvPr userDrawn="1"/>
        </p:nvPicPr>
        <p:blipFill>
          <a:blip r:embed="rId3"/>
          <a:stretch>
            <a:fillRect/>
          </a:stretch>
        </p:blipFill>
        <p:spPr>
          <a:xfrm>
            <a:off x="200129" y="5865516"/>
            <a:ext cx="11991871" cy="853514"/>
          </a:xfrm>
          <a:prstGeom prst="rect">
            <a:avLst/>
          </a:prstGeom>
        </p:spPr>
      </p:pic>
    </p:spTree>
    <p:extLst>
      <p:ext uri="{BB962C8B-B14F-4D97-AF65-F5344CB8AC3E}">
        <p14:creationId xmlns:p14="http://schemas.microsoft.com/office/powerpoint/2010/main" val="3296379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87F859-FC70-41D5-B48B-F0922585F6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8BD4C52-02D9-4034-8FB4-ADD3E7F257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902224223"/>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1" r:id="rId3"/>
    <p:sldLayoutId id="2147483662" r:id="rId4"/>
    <p:sldLayoutId id="2147483660" r:id="rId5"/>
    <p:sldLayoutId id="2147483650" r:id="rId6"/>
    <p:sldLayoutId id="2147483664" r:id="rId7"/>
    <p:sldLayoutId id="2147483651" r:id="rId8"/>
    <p:sldLayoutId id="2147483653" r:id="rId9"/>
    <p:sldLayoutId id="2147483665" r:id="rId10"/>
    <p:sldLayoutId id="2147483666" r:id="rId11"/>
    <p:sldLayoutId id="2147483654" r:id="rId12"/>
    <p:sldLayoutId id="2147483667" r:id="rId13"/>
    <p:sldLayoutId id="2147483668"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8.jp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E9751F-CD0C-46E9-9EC4-70A09C0D1310}"/>
              </a:ext>
            </a:extLst>
          </p:cNvPr>
          <p:cNvSpPr>
            <a:spLocks noGrp="1"/>
          </p:cNvSpPr>
          <p:nvPr>
            <p:ph type="ctrTitle"/>
          </p:nvPr>
        </p:nvSpPr>
        <p:spPr/>
        <p:txBody>
          <a:bodyPr/>
          <a:lstStyle/>
          <a:p>
            <a:r>
              <a:rPr lang="en-AU" dirty="0"/>
              <a:t>Media and Communications</a:t>
            </a:r>
          </a:p>
        </p:txBody>
      </p:sp>
      <p:sp>
        <p:nvSpPr>
          <p:cNvPr id="7" name="Subtitle 6">
            <a:extLst>
              <a:ext uri="{FF2B5EF4-FFF2-40B4-BE49-F238E27FC236}">
                <a16:creationId xmlns:a16="http://schemas.microsoft.com/office/drawing/2014/main" id="{D9508820-1610-4EEA-AF5D-12002A6B91AB}"/>
              </a:ext>
            </a:extLst>
          </p:cNvPr>
          <p:cNvSpPr>
            <a:spLocks noGrp="1"/>
          </p:cNvSpPr>
          <p:nvPr>
            <p:ph type="subTitle" idx="1"/>
          </p:nvPr>
        </p:nvSpPr>
        <p:spPr/>
        <p:txBody>
          <a:bodyPr/>
          <a:lstStyle/>
          <a:p>
            <a:r>
              <a:rPr lang="en-AU" dirty="0"/>
              <a:t>Fleur Morrison</a:t>
            </a:r>
          </a:p>
          <a:p>
            <a:r>
              <a:rPr lang="en-AU" dirty="0"/>
              <a:t>Annual Workshop 29 November 2021</a:t>
            </a:r>
          </a:p>
        </p:txBody>
      </p:sp>
    </p:spTree>
    <p:extLst>
      <p:ext uri="{BB962C8B-B14F-4D97-AF65-F5344CB8AC3E}">
        <p14:creationId xmlns:p14="http://schemas.microsoft.com/office/powerpoint/2010/main" val="3636515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4922A2-3421-4CF4-BEBF-FD1D2CF0575C}"/>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descr="Qr code&#10;&#10;Description automatically generated with low confidence">
            <a:extLst>
              <a:ext uri="{FF2B5EF4-FFF2-40B4-BE49-F238E27FC236}">
                <a16:creationId xmlns:a16="http://schemas.microsoft.com/office/drawing/2014/main" id="{4AE5027C-B871-4BC4-8936-8C146C7FA150}"/>
              </a:ext>
            </a:extLst>
          </p:cNvPr>
          <p:cNvPicPr>
            <a:picLocks noChangeAspect="1"/>
          </p:cNvPicPr>
          <p:nvPr/>
        </p:nvPicPr>
        <p:blipFill rotWithShape="1">
          <a:blip r:embed="rId3">
            <a:extLst>
              <a:ext uri="{28A0092B-C50C-407E-A947-70E740481C1C}">
                <a14:useLocalDpi xmlns:a14="http://schemas.microsoft.com/office/drawing/2010/main" val="0"/>
              </a:ext>
            </a:extLst>
          </a:blip>
          <a:srcRect t="6423" b="12755"/>
          <a:stretch/>
        </p:blipFill>
        <p:spPr>
          <a:xfrm>
            <a:off x="7134224" y="551759"/>
            <a:ext cx="4534739" cy="5693298"/>
          </a:xfrm>
          <a:prstGeom prst="rect">
            <a:avLst/>
          </a:prstGeom>
        </p:spPr>
      </p:pic>
      <p:pic>
        <p:nvPicPr>
          <p:cNvPr id="6" name="Picture 5" descr="Two people smiling&#10;&#10;Description automatically generated with medium confidence">
            <a:extLst>
              <a:ext uri="{FF2B5EF4-FFF2-40B4-BE49-F238E27FC236}">
                <a16:creationId xmlns:a16="http://schemas.microsoft.com/office/drawing/2014/main" id="{AEACE6F7-FADE-4D33-AF77-CB8F0BB611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036" y="1355725"/>
            <a:ext cx="5955631" cy="3737757"/>
          </a:xfrm>
          <a:prstGeom prst="rect">
            <a:avLst/>
          </a:prstGeom>
        </p:spPr>
      </p:pic>
    </p:spTree>
    <p:extLst>
      <p:ext uri="{BB962C8B-B14F-4D97-AF65-F5344CB8AC3E}">
        <p14:creationId xmlns:p14="http://schemas.microsoft.com/office/powerpoint/2010/main" val="1367177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4922A2-3421-4CF4-BEBF-FD1D2CF0575C}"/>
              </a:ext>
            </a:extLst>
          </p:cNvPr>
          <p:cNvSpPr>
            <a:spLocks noGrp="1"/>
          </p:cNvSpPr>
          <p:nvPr>
            <p:ph idx="1"/>
          </p:nvPr>
        </p:nvSpPr>
        <p:spPr>
          <a:xfrm>
            <a:off x="838200" y="1396366"/>
            <a:ext cx="10515600" cy="4912677"/>
          </a:xfrm>
        </p:spPr>
        <p:txBody>
          <a:bodyPr/>
          <a:lstStyle/>
          <a:p>
            <a:pPr marL="0" indent="0">
              <a:buNone/>
            </a:pPr>
            <a:endParaRPr lang="en-US" b="1" dirty="0">
              <a:solidFill>
                <a:schemeClr val="accent1"/>
              </a:solidFill>
            </a:endParaRPr>
          </a:p>
          <a:p>
            <a:pPr marL="0" indent="0">
              <a:buNone/>
            </a:pPr>
            <a:endParaRPr lang="en-US" dirty="0"/>
          </a:p>
        </p:txBody>
      </p:sp>
      <p:pic>
        <p:nvPicPr>
          <p:cNvPr id="4" name="Picture 3" descr="Text&#10;&#10;Description automatically generated with medium confidence">
            <a:extLst>
              <a:ext uri="{FF2B5EF4-FFF2-40B4-BE49-F238E27FC236}">
                <a16:creationId xmlns:a16="http://schemas.microsoft.com/office/drawing/2014/main" id="{BDBA5C40-333B-464E-BA45-17D5D8D0D230}"/>
              </a:ext>
            </a:extLst>
          </p:cNvPr>
          <p:cNvPicPr>
            <a:picLocks noChangeAspect="1"/>
          </p:cNvPicPr>
          <p:nvPr/>
        </p:nvPicPr>
        <p:blipFill rotWithShape="1">
          <a:blip r:embed="rId3">
            <a:extLst>
              <a:ext uri="{28A0092B-C50C-407E-A947-70E740481C1C}">
                <a14:useLocalDpi xmlns:a14="http://schemas.microsoft.com/office/drawing/2010/main" val="0"/>
              </a:ext>
            </a:extLst>
          </a:blip>
          <a:srcRect t="15704" b="6963"/>
          <a:stretch/>
        </p:blipFill>
        <p:spPr>
          <a:xfrm>
            <a:off x="8350559" y="798260"/>
            <a:ext cx="3374660" cy="4641852"/>
          </a:xfrm>
          <a:prstGeom prst="rect">
            <a:avLst/>
          </a:prstGeom>
          <a:ln>
            <a:solidFill>
              <a:schemeClr val="bg1">
                <a:lumMod val="85000"/>
              </a:schemeClr>
            </a:solidFill>
          </a:ln>
        </p:spPr>
      </p:pic>
      <p:pic>
        <p:nvPicPr>
          <p:cNvPr id="10" name="Picture 9" descr="Text&#10;&#10;Description automatically generated">
            <a:extLst>
              <a:ext uri="{FF2B5EF4-FFF2-40B4-BE49-F238E27FC236}">
                <a16:creationId xmlns:a16="http://schemas.microsoft.com/office/drawing/2014/main" id="{F8D15FE4-DBA9-4590-AA06-C020426617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869" y="816118"/>
            <a:ext cx="3628493" cy="4691122"/>
          </a:xfrm>
          <a:prstGeom prst="rect">
            <a:avLst/>
          </a:prstGeom>
          <a:ln>
            <a:solidFill>
              <a:schemeClr val="bg1">
                <a:lumMod val="85000"/>
              </a:schemeClr>
            </a:solidFill>
          </a:ln>
        </p:spPr>
      </p:pic>
      <p:pic>
        <p:nvPicPr>
          <p:cNvPr id="12" name="Picture 11" descr="Graphical user interface, text, application&#10;&#10;Description automatically generated">
            <a:extLst>
              <a:ext uri="{FF2B5EF4-FFF2-40B4-BE49-F238E27FC236}">
                <a16:creationId xmlns:a16="http://schemas.microsoft.com/office/drawing/2014/main" id="{94FEE627-4D47-432F-A3A3-7929F307799C}"/>
              </a:ext>
            </a:extLst>
          </p:cNvPr>
          <p:cNvPicPr>
            <a:picLocks noChangeAspect="1"/>
          </p:cNvPicPr>
          <p:nvPr/>
        </p:nvPicPr>
        <p:blipFill rotWithShape="1">
          <a:blip r:embed="rId5">
            <a:extLst>
              <a:ext uri="{28A0092B-C50C-407E-A947-70E740481C1C}">
                <a14:useLocalDpi xmlns:a14="http://schemas.microsoft.com/office/drawing/2010/main" val="0"/>
              </a:ext>
            </a:extLst>
          </a:blip>
          <a:srcRect t="9630" b="14963"/>
          <a:stretch/>
        </p:blipFill>
        <p:spPr>
          <a:xfrm>
            <a:off x="4466693" y="816118"/>
            <a:ext cx="3447535" cy="4623994"/>
          </a:xfrm>
          <a:prstGeom prst="rect">
            <a:avLst/>
          </a:prstGeom>
          <a:ln>
            <a:solidFill>
              <a:schemeClr val="bg1">
                <a:lumMod val="85000"/>
              </a:schemeClr>
            </a:solidFill>
          </a:ln>
        </p:spPr>
      </p:pic>
    </p:spTree>
    <p:extLst>
      <p:ext uri="{BB962C8B-B14F-4D97-AF65-F5344CB8AC3E}">
        <p14:creationId xmlns:p14="http://schemas.microsoft.com/office/powerpoint/2010/main" val="1387296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a:extLst>
              <a:ext uri="{FF2B5EF4-FFF2-40B4-BE49-F238E27FC236}">
                <a16:creationId xmlns:a16="http://schemas.microsoft.com/office/drawing/2014/main" id="{F01B9CFF-FC06-4389-8B42-51CED9FE1907}"/>
              </a:ext>
            </a:extLst>
          </p:cNvPr>
          <p:cNvGraphicFramePr>
            <a:graphicFrameLocks noGrp="1"/>
          </p:cNvGraphicFramePr>
          <p:nvPr>
            <p:ph idx="1"/>
            <p:extLst>
              <p:ext uri="{D42A27DB-BD31-4B8C-83A1-F6EECF244321}">
                <p14:modId xmlns:p14="http://schemas.microsoft.com/office/powerpoint/2010/main" val="4270024105"/>
              </p:ext>
            </p:extLst>
          </p:nvPr>
        </p:nvGraphicFramePr>
        <p:xfrm>
          <a:off x="739346" y="110893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descr="Stopwatch">
            <a:extLst>
              <a:ext uri="{FF2B5EF4-FFF2-40B4-BE49-F238E27FC236}">
                <a16:creationId xmlns:a16="http://schemas.microsoft.com/office/drawing/2014/main" id="{F49FB300-9EC3-4CAA-86CD-E9A45441F12D}"/>
              </a:ext>
            </a:extLst>
          </p:cNvPr>
          <p:cNvSpPr/>
          <p:nvPr/>
        </p:nvSpPr>
        <p:spPr>
          <a:xfrm>
            <a:off x="739346" y="1940011"/>
            <a:ext cx="2448697" cy="1749845"/>
          </a:xfrm>
          <a:prstGeom prst="roundRect">
            <a:avLst/>
          </a:prstGeom>
          <a:blipFill>
            <a:blip r:embed="rId8">
              <a:extLst>
                <a:ext uri="{28A0092B-C50C-407E-A947-70E740481C1C}">
                  <a14:useLocalDpi xmlns:a14="http://schemas.microsoft.com/office/drawing/2010/main" val="0"/>
                </a:ext>
              </a:extLst>
            </a:blip>
            <a:srcRect/>
            <a:stretch>
              <a:fillRect l="-9000" r="-9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147819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1498-CF81-487E-8BD2-4D74C370B48D}"/>
              </a:ext>
            </a:extLst>
          </p:cNvPr>
          <p:cNvSpPr>
            <a:spLocks noGrp="1"/>
          </p:cNvSpPr>
          <p:nvPr>
            <p:ph type="title"/>
          </p:nvPr>
        </p:nvSpPr>
        <p:spPr>
          <a:xfrm>
            <a:off x="1085335" y="584697"/>
            <a:ext cx="10515600" cy="1092200"/>
          </a:xfrm>
        </p:spPr>
        <p:txBody>
          <a:bodyPr>
            <a:normAutofit/>
          </a:bodyPr>
          <a:lstStyle/>
          <a:p>
            <a:r>
              <a:rPr lang="en-AU" dirty="0"/>
              <a:t>Social media</a:t>
            </a:r>
          </a:p>
        </p:txBody>
      </p:sp>
      <p:sp>
        <p:nvSpPr>
          <p:cNvPr id="5" name="Content Placeholder 4">
            <a:extLst>
              <a:ext uri="{FF2B5EF4-FFF2-40B4-BE49-F238E27FC236}">
                <a16:creationId xmlns:a16="http://schemas.microsoft.com/office/drawing/2014/main" id="{9E4922A2-3421-4CF4-BEBF-FD1D2CF0575C}"/>
              </a:ext>
            </a:extLst>
          </p:cNvPr>
          <p:cNvSpPr>
            <a:spLocks noGrp="1"/>
          </p:cNvSpPr>
          <p:nvPr>
            <p:ph idx="1"/>
          </p:nvPr>
        </p:nvSpPr>
        <p:spPr>
          <a:xfrm>
            <a:off x="1085335" y="1513840"/>
            <a:ext cx="10515600" cy="4663123"/>
          </a:xfrm>
        </p:spPr>
        <p:txBody>
          <a:bodyPr>
            <a:normAutofit/>
          </a:bodyPr>
          <a:lstStyle/>
          <a:p>
            <a:pPr marL="0" indent="0">
              <a:buNone/>
            </a:pPr>
            <a:endParaRPr lang="en-US" sz="1800" b="1" dirty="0"/>
          </a:p>
          <a:p>
            <a:pPr marL="0" indent="0">
              <a:buNone/>
            </a:pPr>
            <a:endParaRPr lang="en-US" sz="1800" b="1" dirty="0"/>
          </a:p>
          <a:p>
            <a:pPr marL="0" indent="0">
              <a:buNone/>
            </a:pPr>
            <a:r>
              <a:rPr lang="en-US" sz="3600" dirty="0"/>
              <a:t>Share excitement</a:t>
            </a:r>
          </a:p>
          <a:p>
            <a:pPr marL="0" indent="0">
              <a:buNone/>
            </a:pPr>
            <a:r>
              <a:rPr lang="en-US" sz="3600" dirty="0"/>
              <a:t>Inspire</a:t>
            </a:r>
          </a:p>
          <a:p>
            <a:pPr marL="0" indent="0">
              <a:buNone/>
            </a:pPr>
            <a:r>
              <a:rPr lang="en-US" sz="3600" dirty="0"/>
              <a:t>Promote</a:t>
            </a:r>
          </a:p>
          <a:p>
            <a:pPr marL="0" indent="0">
              <a:buNone/>
            </a:pPr>
            <a:endParaRPr lang="en-US" sz="1800" b="1" dirty="0"/>
          </a:p>
          <a:p>
            <a:pPr marL="0" indent="0">
              <a:buNone/>
            </a:pPr>
            <a:endParaRPr lang="en-US" sz="1800" dirty="0"/>
          </a:p>
          <a:p>
            <a:pPr marL="0" indent="0">
              <a:buNone/>
            </a:pPr>
            <a:endParaRPr lang="en-US" sz="1800" dirty="0"/>
          </a:p>
        </p:txBody>
      </p:sp>
      <p:pic>
        <p:nvPicPr>
          <p:cNvPr id="14" name="Picture 13">
            <a:extLst>
              <a:ext uri="{FF2B5EF4-FFF2-40B4-BE49-F238E27FC236}">
                <a16:creationId xmlns:a16="http://schemas.microsoft.com/office/drawing/2014/main" id="{3567D8E7-7B83-471D-B3C7-6C259F14BBFD}"/>
              </a:ext>
            </a:extLst>
          </p:cNvPr>
          <p:cNvPicPr>
            <a:picLocks noChangeAspect="1"/>
          </p:cNvPicPr>
          <p:nvPr/>
        </p:nvPicPr>
        <p:blipFill>
          <a:blip r:embed="rId3"/>
          <a:stretch>
            <a:fillRect/>
          </a:stretch>
        </p:blipFill>
        <p:spPr>
          <a:xfrm>
            <a:off x="6096000" y="935446"/>
            <a:ext cx="4258269" cy="4591691"/>
          </a:xfrm>
          <a:prstGeom prst="rect">
            <a:avLst/>
          </a:prstGeom>
        </p:spPr>
      </p:pic>
    </p:spTree>
    <p:extLst>
      <p:ext uri="{BB962C8B-B14F-4D97-AF65-F5344CB8AC3E}">
        <p14:creationId xmlns:p14="http://schemas.microsoft.com/office/powerpoint/2010/main" val="696340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543AF00D-A30C-4D00-BF82-86DBE88749E0}"/>
              </a:ext>
            </a:extLst>
          </p:cNvPr>
          <p:cNvPicPr>
            <a:picLocks noChangeAspect="1"/>
          </p:cNvPicPr>
          <p:nvPr/>
        </p:nvPicPr>
        <p:blipFill rotWithShape="1">
          <a:blip r:embed="rId3">
            <a:extLst>
              <a:ext uri="{28A0092B-C50C-407E-A947-70E740481C1C}">
                <a14:useLocalDpi xmlns:a14="http://schemas.microsoft.com/office/drawing/2010/main" val="0"/>
              </a:ext>
            </a:extLst>
          </a:blip>
          <a:srcRect l="13264" t="-681" r="53773" b="22006"/>
          <a:stretch/>
        </p:blipFill>
        <p:spPr>
          <a:xfrm>
            <a:off x="395417" y="1379660"/>
            <a:ext cx="5395784" cy="3755853"/>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6E32A96D-1C41-49DB-A9B9-243B9046C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2298" y="1235676"/>
            <a:ext cx="5102815" cy="4568315"/>
          </a:xfrm>
          <a:prstGeom prst="rect">
            <a:avLst/>
          </a:prstGeom>
        </p:spPr>
      </p:pic>
    </p:spTree>
    <p:extLst>
      <p:ext uri="{BB962C8B-B14F-4D97-AF65-F5344CB8AC3E}">
        <p14:creationId xmlns:p14="http://schemas.microsoft.com/office/powerpoint/2010/main" val="379113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1498-CF81-487E-8BD2-4D74C370B48D}"/>
              </a:ext>
            </a:extLst>
          </p:cNvPr>
          <p:cNvSpPr>
            <a:spLocks noGrp="1"/>
          </p:cNvSpPr>
          <p:nvPr>
            <p:ph type="title"/>
          </p:nvPr>
        </p:nvSpPr>
        <p:spPr>
          <a:xfrm>
            <a:off x="639644" y="521274"/>
            <a:ext cx="10515600" cy="1092200"/>
          </a:xfrm>
        </p:spPr>
        <p:txBody>
          <a:bodyPr>
            <a:normAutofit/>
          </a:bodyPr>
          <a:lstStyle/>
          <a:p>
            <a:r>
              <a:rPr lang="en-AU" dirty="0"/>
              <a:t>Getting involved </a:t>
            </a:r>
          </a:p>
        </p:txBody>
      </p:sp>
      <p:sp>
        <p:nvSpPr>
          <p:cNvPr id="4" name="Title 1">
            <a:extLst>
              <a:ext uri="{FF2B5EF4-FFF2-40B4-BE49-F238E27FC236}">
                <a16:creationId xmlns:a16="http://schemas.microsoft.com/office/drawing/2014/main" id="{37F4EF30-7592-45F0-BE3A-CFB6D94309B1}"/>
              </a:ext>
            </a:extLst>
          </p:cNvPr>
          <p:cNvSpPr txBox="1">
            <a:spLocks/>
          </p:cNvSpPr>
          <p:nvPr/>
        </p:nvSpPr>
        <p:spPr>
          <a:xfrm>
            <a:off x="6729297" y="1712328"/>
            <a:ext cx="4379427" cy="38066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14141"/>
                </a:solidFill>
                <a:latin typeface="Montserrat Light" panose="00000400000000000000" pitchFamily="2" charset="0"/>
                <a:ea typeface="+mj-ea"/>
                <a:cs typeface="+mj-cs"/>
              </a:defRPr>
            </a:lvl1pPr>
          </a:lstStyle>
          <a:p>
            <a:pPr>
              <a:spcAft>
                <a:spcPts val="1200"/>
              </a:spcAft>
            </a:pPr>
            <a:r>
              <a:rPr lang="en-AU" sz="3200" dirty="0"/>
              <a:t>Contact me</a:t>
            </a:r>
          </a:p>
          <a:p>
            <a:pPr>
              <a:spcAft>
                <a:spcPts val="1200"/>
              </a:spcAft>
            </a:pPr>
            <a:r>
              <a:rPr lang="en-AU" sz="3200" dirty="0"/>
              <a:t>Write a brief</a:t>
            </a:r>
          </a:p>
          <a:p>
            <a:pPr>
              <a:spcAft>
                <a:spcPts val="1200"/>
              </a:spcAft>
            </a:pPr>
            <a:r>
              <a:rPr lang="en-AU" sz="3200" dirty="0"/>
              <a:t>Media training</a:t>
            </a:r>
          </a:p>
          <a:p>
            <a:pPr>
              <a:spcAft>
                <a:spcPts val="1200"/>
              </a:spcAft>
            </a:pPr>
            <a:r>
              <a:rPr lang="en-AU" sz="3200" dirty="0"/>
              <a:t>Introduce yourself</a:t>
            </a:r>
          </a:p>
          <a:p>
            <a:pPr>
              <a:spcAft>
                <a:spcPts val="1200"/>
              </a:spcAft>
            </a:pPr>
            <a:r>
              <a:rPr lang="en-AU" sz="3200" dirty="0"/>
              <a:t>Seize opportunities!</a:t>
            </a:r>
          </a:p>
        </p:txBody>
      </p:sp>
      <p:pic>
        <p:nvPicPr>
          <p:cNvPr id="6" name="Picture 5">
            <a:extLst>
              <a:ext uri="{FF2B5EF4-FFF2-40B4-BE49-F238E27FC236}">
                <a16:creationId xmlns:a16="http://schemas.microsoft.com/office/drawing/2014/main" id="{58BA2514-B979-4054-8B9A-20340908C76F}"/>
              </a:ext>
            </a:extLst>
          </p:cNvPr>
          <p:cNvPicPr>
            <a:picLocks noChangeAspect="1"/>
          </p:cNvPicPr>
          <p:nvPr/>
        </p:nvPicPr>
        <p:blipFill>
          <a:blip r:embed="rId3"/>
          <a:stretch>
            <a:fillRect/>
          </a:stretch>
        </p:blipFill>
        <p:spPr>
          <a:xfrm>
            <a:off x="639644" y="1806693"/>
            <a:ext cx="5462703" cy="3617923"/>
          </a:xfrm>
          <a:prstGeom prst="rect">
            <a:avLst/>
          </a:prstGeom>
        </p:spPr>
      </p:pic>
    </p:spTree>
    <p:extLst>
      <p:ext uri="{BB962C8B-B14F-4D97-AF65-F5344CB8AC3E}">
        <p14:creationId xmlns:p14="http://schemas.microsoft.com/office/powerpoint/2010/main" val="375412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4922A2-3421-4CF4-BEBF-FD1D2CF0575C}"/>
              </a:ext>
            </a:extLst>
          </p:cNvPr>
          <p:cNvSpPr>
            <a:spLocks noGrp="1"/>
          </p:cNvSpPr>
          <p:nvPr>
            <p:ph idx="1"/>
          </p:nvPr>
        </p:nvSpPr>
        <p:spPr>
          <a:xfrm>
            <a:off x="838200" y="4744995"/>
            <a:ext cx="10515600" cy="868266"/>
          </a:xfrm>
        </p:spPr>
        <p:txBody>
          <a:bodyPr/>
          <a:lstStyle/>
          <a:p>
            <a:pPr marL="0" indent="0">
              <a:buNone/>
            </a:pPr>
            <a:endParaRPr lang="en-US" dirty="0"/>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6401F211-1E8C-45C8-A9C0-29C6B87BC4BE}"/>
              </a:ext>
            </a:extLst>
          </p:cNvPr>
          <p:cNvSpPr txBox="1"/>
          <p:nvPr/>
        </p:nvSpPr>
        <p:spPr>
          <a:xfrm>
            <a:off x="1113155" y="4905375"/>
            <a:ext cx="10240645" cy="707886"/>
          </a:xfrm>
          <a:prstGeom prst="rect">
            <a:avLst/>
          </a:prstGeom>
          <a:noFill/>
        </p:spPr>
        <p:txBody>
          <a:bodyPr wrap="square" rtlCol="0">
            <a:spAutoFit/>
          </a:bodyPr>
          <a:lstStyle/>
          <a:p>
            <a:pPr algn="ctr"/>
            <a:r>
              <a:rPr lang="en-US" sz="4000" dirty="0"/>
              <a:t>fleur.morrison@unimelb.edu.au</a:t>
            </a:r>
          </a:p>
        </p:txBody>
      </p:sp>
      <p:pic>
        <p:nvPicPr>
          <p:cNvPr id="7" name="Picture 6">
            <a:extLst>
              <a:ext uri="{FF2B5EF4-FFF2-40B4-BE49-F238E27FC236}">
                <a16:creationId xmlns:a16="http://schemas.microsoft.com/office/drawing/2014/main" id="{43F182F4-6E5A-411E-AAC7-9E6A00614925}"/>
              </a:ext>
            </a:extLst>
          </p:cNvPr>
          <p:cNvPicPr>
            <a:picLocks noChangeAspect="1"/>
          </p:cNvPicPr>
          <p:nvPr/>
        </p:nvPicPr>
        <p:blipFill>
          <a:blip r:embed="rId3"/>
          <a:stretch>
            <a:fillRect/>
          </a:stretch>
        </p:blipFill>
        <p:spPr>
          <a:xfrm>
            <a:off x="3205489" y="819348"/>
            <a:ext cx="5781021" cy="3845457"/>
          </a:xfrm>
          <a:prstGeom prst="rect">
            <a:avLst/>
          </a:prstGeom>
        </p:spPr>
      </p:pic>
    </p:spTree>
    <p:extLst>
      <p:ext uri="{BB962C8B-B14F-4D97-AF65-F5344CB8AC3E}">
        <p14:creationId xmlns:p14="http://schemas.microsoft.com/office/powerpoint/2010/main" val="308358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1498-CF81-487E-8BD2-4D74C370B48D}"/>
              </a:ext>
            </a:extLst>
          </p:cNvPr>
          <p:cNvSpPr>
            <a:spLocks noGrp="1"/>
          </p:cNvSpPr>
          <p:nvPr>
            <p:ph type="title"/>
          </p:nvPr>
        </p:nvSpPr>
        <p:spPr>
          <a:xfrm>
            <a:off x="838200" y="346076"/>
            <a:ext cx="10515600" cy="1092200"/>
          </a:xfrm>
        </p:spPr>
        <p:txBody>
          <a:bodyPr>
            <a:normAutofit/>
          </a:bodyPr>
          <a:lstStyle/>
          <a:p>
            <a:r>
              <a:rPr lang="en-AU" dirty="0"/>
              <a:t>Communications priorities</a:t>
            </a:r>
          </a:p>
        </p:txBody>
      </p:sp>
      <p:pic>
        <p:nvPicPr>
          <p:cNvPr id="4" name="Content Placeholder 3" descr="Microphone with stage lights">
            <a:extLst>
              <a:ext uri="{FF2B5EF4-FFF2-40B4-BE49-F238E27FC236}">
                <a16:creationId xmlns:a16="http://schemas.microsoft.com/office/drawing/2014/main" id="{21E1A42C-567C-4870-8D79-DBC4D1078B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89772"/>
            <a:ext cx="4379700" cy="2878455"/>
          </a:xfrm>
        </p:spPr>
      </p:pic>
      <p:sp>
        <p:nvSpPr>
          <p:cNvPr id="9" name="Plus Sign 8">
            <a:extLst>
              <a:ext uri="{FF2B5EF4-FFF2-40B4-BE49-F238E27FC236}">
                <a16:creationId xmlns:a16="http://schemas.microsoft.com/office/drawing/2014/main" id="{EE6B48D4-8C9F-41F5-B9B1-3FDD06109200}"/>
              </a:ext>
            </a:extLst>
          </p:cNvPr>
          <p:cNvSpPr/>
          <p:nvPr/>
        </p:nvSpPr>
        <p:spPr>
          <a:xfrm>
            <a:off x="5713562" y="2815985"/>
            <a:ext cx="904875" cy="1485900"/>
          </a:xfrm>
          <a:prstGeom prst="mathPlus">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43E193-EE83-4B5A-9D46-F7F9B9AB036A}"/>
              </a:ext>
            </a:extLst>
          </p:cNvPr>
          <p:cNvPicPr>
            <a:picLocks noChangeAspect="1"/>
          </p:cNvPicPr>
          <p:nvPr/>
        </p:nvPicPr>
        <p:blipFill>
          <a:blip r:embed="rId4"/>
          <a:stretch>
            <a:fillRect/>
          </a:stretch>
        </p:blipFill>
        <p:spPr>
          <a:xfrm>
            <a:off x="7269375" y="1302587"/>
            <a:ext cx="3744629" cy="4917057"/>
          </a:xfrm>
          <a:prstGeom prst="rect">
            <a:avLst/>
          </a:prstGeom>
        </p:spPr>
      </p:pic>
    </p:spTree>
    <p:extLst>
      <p:ext uri="{BB962C8B-B14F-4D97-AF65-F5344CB8AC3E}">
        <p14:creationId xmlns:p14="http://schemas.microsoft.com/office/powerpoint/2010/main" val="2774664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1498-CF81-487E-8BD2-4D74C370B48D}"/>
              </a:ext>
            </a:extLst>
          </p:cNvPr>
          <p:cNvSpPr>
            <a:spLocks noGrp="1"/>
          </p:cNvSpPr>
          <p:nvPr>
            <p:ph type="title"/>
          </p:nvPr>
        </p:nvSpPr>
        <p:spPr>
          <a:xfrm>
            <a:off x="838200" y="365125"/>
            <a:ext cx="10515600" cy="1325563"/>
          </a:xfrm>
        </p:spPr>
        <p:txBody>
          <a:bodyPr anchor="ctr">
            <a:normAutofit/>
          </a:bodyPr>
          <a:lstStyle/>
          <a:p>
            <a:r>
              <a:rPr lang="en-AU" dirty="0"/>
              <a:t>Snapshot of channels</a:t>
            </a:r>
          </a:p>
        </p:txBody>
      </p:sp>
      <p:pic>
        <p:nvPicPr>
          <p:cNvPr id="6" name="Picture 5">
            <a:extLst>
              <a:ext uri="{FF2B5EF4-FFF2-40B4-BE49-F238E27FC236}">
                <a16:creationId xmlns:a16="http://schemas.microsoft.com/office/drawing/2014/main" id="{A8581018-7250-4D82-A44E-0E3B35AC2EC6}"/>
              </a:ext>
            </a:extLst>
          </p:cNvPr>
          <p:cNvPicPr>
            <a:picLocks noChangeAspect="1"/>
          </p:cNvPicPr>
          <p:nvPr/>
        </p:nvPicPr>
        <p:blipFill>
          <a:blip r:embed="rId3"/>
          <a:stretch>
            <a:fillRect/>
          </a:stretch>
        </p:blipFill>
        <p:spPr>
          <a:xfrm>
            <a:off x="133862" y="2092748"/>
            <a:ext cx="2720547" cy="2598335"/>
          </a:xfrm>
          <a:prstGeom prst="rect">
            <a:avLst/>
          </a:prstGeom>
        </p:spPr>
      </p:pic>
      <p:grpSp>
        <p:nvGrpSpPr>
          <p:cNvPr id="15" name="Group 14">
            <a:extLst>
              <a:ext uri="{FF2B5EF4-FFF2-40B4-BE49-F238E27FC236}">
                <a16:creationId xmlns:a16="http://schemas.microsoft.com/office/drawing/2014/main" id="{9665D94A-060B-4C9E-A5C8-A50ECF35A148}"/>
              </a:ext>
            </a:extLst>
          </p:cNvPr>
          <p:cNvGrpSpPr/>
          <p:nvPr/>
        </p:nvGrpSpPr>
        <p:grpSpPr>
          <a:xfrm>
            <a:off x="3160042" y="2092748"/>
            <a:ext cx="2720547" cy="2598335"/>
            <a:chOff x="3682312" y="2075935"/>
            <a:chExt cx="2833411" cy="2758351"/>
          </a:xfrm>
        </p:grpSpPr>
        <p:pic>
          <p:nvPicPr>
            <p:cNvPr id="9" name="Picture 8">
              <a:extLst>
                <a:ext uri="{FF2B5EF4-FFF2-40B4-BE49-F238E27FC236}">
                  <a16:creationId xmlns:a16="http://schemas.microsoft.com/office/drawing/2014/main" id="{8EB0D4CA-FAE9-400E-BA7E-D315AF1443F5}"/>
                </a:ext>
              </a:extLst>
            </p:cNvPr>
            <p:cNvPicPr>
              <a:picLocks noChangeAspect="1"/>
            </p:cNvPicPr>
            <p:nvPr/>
          </p:nvPicPr>
          <p:blipFill rotWithShape="1">
            <a:blip r:embed="rId4"/>
            <a:srcRect l="10303" r="15553"/>
            <a:stretch/>
          </p:blipFill>
          <p:spPr>
            <a:xfrm>
              <a:off x="3682312" y="2075935"/>
              <a:ext cx="2833411" cy="2758351"/>
            </a:xfrm>
            <a:prstGeom prst="rect">
              <a:avLst/>
            </a:prstGeom>
          </p:spPr>
        </p:pic>
        <p:pic>
          <p:nvPicPr>
            <p:cNvPr id="13" name="Picture 12">
              <a:extLst>
                <a:ext uri="{FF2B5EF4-FFF2-40B4-BE49-F238E27FC236}">
                  <a16:creationId xmlns:a16="http://schemas.microsoft.com/office/drawing/2014/main" id="{286AC040-4E3D-450C-A605-BE88994BB3CC}"/>
                </a:ext>
              </a:extLst>
            </p:cNvPr>
            <p:cNvPicPr>
              <a:picLocks noChangeAspect="1"/>
            </p:cNvPicPr>
            <p:nvPr/>
          </p:nvPicPr>
          <p:blipFill rotWithShape="1">
            <a:blip r:embed="rId5"/>
            <a:srcRect t="1" b="13118"/>
            <a:stretch/>
          </p:blipFill>
          <p:spPr>
            <a:xfrm>
              <a:off x="4418458" y="2953470"/>
              <a:ext cx="1438645" cy="679418"/>
            </a:xfrm>
            <a:prstGeom prst="rect">
              <a:avLst/>
            </a:prstGeom>
          </p:spPr>
        </p:pic>
      </p:grpSp>
      <p:pic>
        <p:nvPicPr>
          <p:cNvPr id="17" name="Picture 16">
            <a:extLst>
              <a:ext uri="{FF2B5EF4-FFF2-40B4-BE49-F238E27FC236}">
                <a16:creationId xmlns:a16="http://schemas.microsoft.com/office/drawing/2014/main" id="{8092D58D-F620-48DA-A95D-538D3C30FE3E}"/>
              </a:ext>
            </a:extLst>
          </p:cNvPr>
          <p:cNvPicPr>
            <a:picLocks noChangeAspect="1"/>
          </p:cNvPicPr>
          <p:nvPr/>
        </p:nvPicPr>
        <p:blipFill rotWithShape="1">
          <a:blip r:embed="rId6"/>
          <a:srcRect l="5703" r="4574"/>
          <a:stretch/>
        </p:blipFill>
        <p:spPr>
          <a:xfrm>
            <a:off x="6215664" y="2102780"/>
            <a:ext cx="2800031" cy="2598335"/>
          </a:xfrm>
          <a:prstGeom prst="rect">
            <a:avLst/>
          </a:prstGeom>
        </p:spPr>
      </p:pic>
      <p:pic>
        <p:nvPicPr>
          <p:cNvPr id="19" name="Picture 18">
            <a:extLst>
              <a:ext uri="{FF2B5EF4-FFF2-40B4-BE49-F238E27FC236}">
                <a16:creationId xmlns:a16="http://schemas.microsoft.com/office/drawing/2014/main" id="{BC79341D-8F56-4F52-BE97-01F177341288}"/>
              </a:ext>
            </a:extLst>
          </p:cNvPr>
          <p:cNvPicPr>
            <a:picLocks noChangeAspect="1"/>
          </p:cNvPicPr>
          <p:nvPr/>
        </p:nvPicPr>
        <p:blipFill>
          <a:blip r:embed="rId7"/>
          <a:stretch>
            <a:fillRect/>
          </a:stretch>
        </p:blipFill>
        <p:spPr>
          <a:xfrm>
            <a:off x="9350770" y="2102780"/>
            <a:ext cx="2694859" cy="2588303"/>
          </a:xfrm>
          <a:prstGeom prst="rect">
            <a:avLst/>
          </a:prstGeom>
        </p:spPr>
      </p:pic>
      <p:sp>
        <p:nvSpPr>
          <p:cNvPr id="20" name="Title 1">
            <a:extLst>
              <a:ext uri="{FF2B5EF4-FFF2-40B4-BE49-F238E27FC236}">
                <a16:creationId xmlns:a16="http://schemas.microsoft.com/office/drawing/2014/main" id="{452FDA32-D3C3-451F-A0AF-4415D3A6203E}"/>
              </a:ext>
            </a:extLst>
          </p:cNvPr>
          <p:cNvSpPr txBox="1">
            <a:spLocks/>
          </p:cNvSpPr>
          <p:nvPr/>
        </p:nvSpPr>
        <p:spPr>
          <a:xfrm>
            <a:off x="548649" y="4779659"/>
            <a:ext cx="1922704" cy="626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14141"/>
                </a:solidFill>
                <a:latin typeface="Montserrat Light" panose="00000400000000000000" pitchFamily="2" charset="0"/>
                <a:ea typeface="+mj-ea"/>
                <a:cs typeface="+mj-cs"/>
              </a:defRPr>
            </a:lvl1pPr>
          </a:lstStyle>
          <a:p>
            <a:r>
              <a:rPr lang="en-AU" sz="2400" b="1" dirty="0"/>
              <a:t>Newsletter</a:t>
            </a:r>
            <a:endParaRPr lang="en-AU" b="1" dirty="0"/>
          </a:p>
        </p:txBody>
      </p:sp>
      <p:sp>
        <p:nvSpPr>
          <p:cNvPr id="21" name="Title 1">
            <a:extLst>
              <a:ext uri="{FF2B5EF4-FFF2-40B4-BE49-F238E27FC236}">
                <a16:creationId xmlns:a16="http://schemas.microsoft.com/office/drawing/2014/main" id="{34489F07-8401-45B9-9252-2DE3BE222B21}"/>
              </a:ext>
            </a:extLst>
          </p:cNvPr>
          <p:cNvSpPr txBox="1">
            <a:spLocks/>
          </p:cNvSpPr>
          <p:nvPr/>
        </p:nvSpPr>
        <p:spPr>
          <a:xfrm>
            <a:off x="3776949" y="4779659"/>
            <a:ext cx="1471255" cy="626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14141"/>
                </a:solidFill>
                <a:latin typeface="Montserrat Light" panose="00000400000000000000" pitchFamily="2" charset="0"/>
                <a:ea typeface="+mj-ea"/>
                <a:cs typeface="+mj-cs"/>
              </a:defRPr>
            </a:lvl1pPr>
          </a:lstStyle>
          <a:p>
            <a:r>
              <a:rPr lang="en-AU" sz="2400" b="1" dirty="0"/>
              <a:t>Website</a:t>
            </a:r>
            <a:endParaRPr lang="en-AU" b="1" dirty="0"/>
          </a:p>
        </p:txBody>
      </p:sp>
      <p:sp>
        <p:nvSpPr>
          <p:cNvPr id="22" name="Title 1">
            <a:extLst>
              <a:ext uri="{FF2B5EF4-FFF2-40B4-BE49-F238E27FC236}">
                <a16:creationId xmlns:a16="http://schemas.microsoft.com/office/drawing/2014/main" id="{ADC51069-C913-4B86-97A7-6402E596E24E}"/>
              </a:ext>
            </a:extLst>
          </p:cNvPr>
          <p:cNvSpPr txBox="1">
            <a:spLocks/>
          </p:cNvSpPr>
          <p:nvPr/>
        </p:nvSpPr>
        <p:spPr>
          <a:xfrm>
            <a:off x="7095363" y="4779659"/>
            <a:ext cx="1164198" cy="626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14141"/>
                </a:solidFill>
                <a:latin typeface="Montserrat Light" panose="00000400000000000000" pitchFamily="2" charset="0"/>
                <a:ea typeface="+mj-ea"/>
                <a:cs typeface="+mj-cs"/>
              </a:defRPr>
            </a:lvl1pPr>
          </a:lstStyle>
          <a:p>
            <a:r>
              <a:rPr lang="en-AU" sz="2400" b="1" dirty="0"/>
              <a:t>Media</a:t>
            </a:r>
            <a:endParaRPr lang="en-AU" b="1" dirty="0"/>
          </a:p>
        </p:txBody>
      </p:sp>
      <p:sp>
        <p:nvSpPr>
          <p:cNvPr id="23" name="Title 1">
            <a:extLst>
              <a:ext uri="{FF2B5EF4-FFF2-40B4-BE49-F238E27FC236}">
                <a16:creationId xmlns:a16="http://schemas.microsoft.com/office/drawing/2014/main" id="{8B575576-E641-4C22-8AA9-337F24C243A0}"/>
              </a:ext>
            </a:extLst>
          </p:cNvPr>
          <p:cNvSpPr txBox="1">
            <a:spLocks/>
          </p:cNvSpPr>
          <p:nvPr/>
        </p:nvSpPr>
        <p:spPr>
          <a:xfrm>
            <a:off x="10106720" y="4779659"/>
            <a:ext cx="1471255" cy="6269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14141"/>
                </a:solidFill>
                <a:latin typeface="Montserrat Light" panose="00000400000000000000" pitchFamily="2" charset="0"/>
                <a:ea typeface="+mj-ea"/>
                <a:cs typeface="+mj-cs"/>
              </a:defRPr>
            </a:lvl1pPr>
          </a:lstStyle>
          <a:p>
            <a:r>
              <a:rPr lang="en-AU" sz="2400" b="1" dirty="0"/>
              <a:t>Socials</a:t>
            </a:r>
            <a:endParaRPr lang="en-AU" b="1" dirty="0"/>
          </a:p>
        </p:txBody>
      </p:sp>
    </p:spTree>
    <p:extLst>
      <p:ext uri="{BB962C8B-B14F-4D97-AF65-F5344CB8AC3E}">
        <p14:creationId xmlns:p14="http://schemas.microsoft.com/office/powerpoint/2010/main" val="3927239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1498-CF81-487E-8BD2-4D74C370B48D}"/>
              </a:ext>
            </a:extLst>
          </p:cNvPr>
          <p:cNvSpPr>
            <a:spLocks noGrp="1"/>
          </p:cNvSpPr>
          <p:nvPr>
            <p:ph type="title"/>
          </p:nvPr>
        </p:nvSpPr>
        <p:spPr>
          <a:xfrm>
            <a:off x="838200" y="365126"/>
            <a:ext cx="10515600" cy="1092200"/>
          </a:xfrm>
        </p:spPr>
        <p:txBody>
          <a:bodyPr>
            <a:normAutofit/>
          </a:bodyPr>
          <a:lstStyle/>
          <a:p>
            <a:r>
              <a:rPr lang="en-AU" dirty="0"/>
              <a:t>Newsletter</a:t>
            </a:r>
          </a:p>
        </p:txBody>
      </p:sp>
      <p:sp>
        <p:nvSpPr>
          <p:cNvPr id="5" name="Content Placeholder 4">
            <a:extLst>
              <a:ext uri="{FF2B5EF4-FFF2-40B4-BE49-F238E27FC236}">
                <a16:creationId xmlns:a16="http://schemas.microsoft.com/office/drawing/2014/main" id="{9E4922A2-3421-4CF4-BEBF-FD1D2CF0575C}"/>
              </a:ext>
            </a:extLst>
          </p:cNvPr>
          <p:cNvSpPr>
            <a:spLocks noGrp="1"/>
          </p:cNvSpPr>
          <p:nvPr>
            <p:ph idx="1"/>
          </p:nvPr>
        </p:nvSpPr>
        <p:spPr/>
        <p:txBody>
          <a:bodyPr>
            <a:normAutofit/>
          </a:bodyPr>
          <a:lstStyle/>
          <a:p>
            <a:pPr marL="0" indent="0">
              <a:buNone/>
            </a:pPr>
            <a:endParaRPr lang="en-US" sz="3200" b="1" dirty="0">
              <a:solidFill>
                <a:srgbClr val="404141"/>
              </a:solidFill>
            </a:endParaRPr>
          </a:p>
          <a:p>
            <a:pPr marL="0" indent="0">
              <a:buNone/>
            </a:pPr>
            <a:r>
              <a:rPr lang="en-US" sz="3600" b="0" dirty="0">
                <a:solidFill>
                  <a:srgbClr val="404141"/>
                </a:solidFill>
              </a:rPr>
              <a:t>Inform</a:t>
            </a:r>
          </a:p>
          <a:p>
            <a:pPr marL="0" indent="0">
              <a:buNone/>
            </a:pPr>
            <a:r>
              <a:rPr lang="en-US" sz="3600" dirty="0">
                <a:solidFill>
                  <a:srgbClr val="404141"/>
                </a:solidFill>
              </a:rPr>
              <a:t>Celebrate success</a:t>
            </a:r>
            <a:endParaRPr lang="en-US" sz="3600" b="0" dirty="0">
              <a:solidFill>
                <a:srgbClr val="404141"/>
              </a:solidFill>
            </a:endParaRPr>
          </a:p>
          <a:p>
            <a:pPr marL="0" indent="0">
              <a:buNone/>
            </a:pPr>
            <a:r>
              <a:rPr lang="en-US" sz="3600" b="0" dirty="0">
                <a:solidFill>
                  <a:srgbClr val="404141"/>
                </a:solidFill>
              </a:rPr>
              <a:t>Unite</a:t>
            </a:r>
          </a:p>
          <a:p>
            <a:pPr marL="0" indent="0">
              <a:buNone/>
            </a:pPr>
            <a:endParaRPr lang="en-US" sz="1800" b="0" dirty="0">
              <a:solidFill>
                <a:srgbClr val="404141"/>
              </a:solidFill>
            </a:endParaRPr>
          </a:p>
        </p:txBody>
      </p:sp>
      <p:pic>
        <p:nvPicPr>
          <p:cNvPr id="6" name="Picture 5" descr="Graphical user interface, text, application&#10;&#10;Description automatically generated">
            <a:extLst>
              <a:ext uri="{FF2B5EF4-FFF2-40B4-BE49-F238E27FC236}">
                <a16:creationId xmlns:a16="http://schemas.microsoft.com/office/drawing/2014/main" id="{6E357360-C42B-46E3-868E-B77B7ACE3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811" y="1745795"/>
            <a:ext cx="6422576" cy="3692980"/>
          </a:xfrm>
          <a:prstGeom prst="rect">
            <a:avLst/>
          </a:prstGeom>
          <a:noFill/>
          <a:ln>
            <a:solidFill>
              <a:schemeClr val="dk1"/>
            </a:solidFill>
          </a:ln>
        </p:spPr>
      </p:pic>
    </p:spTree>
    <p:extLst>
      <p:ext uri="{BB962C8B-B14F-4D97-AF65-F5344CB8AC3E}">
        <p14:creationId xmlns:p14="http://schemas.microsoft.com/office/powerpoint/2010/main" val="3209827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1498-CF81-487E-8BD2-4D74C370B48D}"/>
              </a:ext>
            </a:extLst>
          </p:cNvPr>
          <p:cNvSpPr>
            <a:spLocks noGrp="1"/>
          </p:cNvSpPr>
          <p:nvPr>
            <p:ph type="title"/>
          </p:nvPr>
        </p:nvSpPr>
        <p:spPr>
          <a:xfrm>
            <a:off x="838200" y="365126"/>
            <a:ext cx="10515600" cy="1092200"/>
          </a:xfrm>
        </p:spPr>
        <p:txBody>
          <a:bodyPr>
            <a:normAutofit/>
          </a:bodyPr>
          <a:lstStyle/>
          <a:p>
            <a:r>
              <a:rPr lang="en-AU" dirty="0"/>
              <a:t>Website</a:t>
            </a:r>
          </a:p>
        </p:txBody>
      </p:sp>
      <p:sp>
        <p:nvSpPr>
          <p:cNvPr id="5" name="Content Placeholder 4">
            <a:extLst>
              <a:ext uri="{FF2B5EF4-FFF2-40B4-BE49-F238E27FC236}">
                <a16:creationId xmlns:a16="http://schemas.microsoft.com/office/drawing/2014/main" id="{9E4922A2-3421-4CF4-BEBF-FD1D2CF0575C}"/>
              </a:ext>
            </a:extLst>
          </p:cNvPr>
          <p:cNvSpPr>
            <a:spLocks noGrp="1"/>
          </p:cNvSpPr>
          <p:nvPr>
            <p:ph idx="1"/>
          </p:nvPr>
        </p:nvSpPr>
        <p:spPr>
          <a:xfrm>
            <a:off x="838200" y="1844675"/>
            <a:ext cx="10515600" cy="4351338"/>
          </a:xfrm>
        </p:spPr>
        <p:txBody>
          <a:bodyPr>
            <a:normAutofit/>
          </a:bodyPr>
          <a:lstStyle/>
          <a:p>
            <a:pPr marL="0" indent="0">
              <a:buNone/>
            </a:pPr>
            <a:endParaRPr lang="en-US" sz="2000" b="1" dirty="0"/>
          </a:p>
          <a:p>
            <a:pPr marL="0" indent="0">
              <a:buNone/>
            </a:pPr>
            <a:r>
              <a:rPr lang="en-US" sz="3600" dirty="0"/>
              <a:t>Showcase</a:t>
            </a:r>
          </a:p>
          <a:p>
            <a:pPr marL="0" indent="0">
              <a:buNone/>
            </a:pPr>
            <a:r>
              <a:rPr lang="en-US" sz="3600" dirty="0"/>
              <a:t>Celebrate</a:t>
            </a:r>
          </a:p>
          <a:p>
            <a:pPr marL="0" indent="0">
              <a:buNone/>
            </a:pPr>
            <a:r>
              <a:rPr lang="en-US" sz="3600" dirty="0"/>
              <a:t>Inspire</a:t>
            </a:r>
          </a:p>
          <a:p>
            <a:pPr marL="0" indent="0">
              <a:buNone/>
            </a:pPr>
            <a:r>
              <a:rPr lang="en-US" sz="3600" dirty="0"/>
              <a:t>Inform</a:t>
            </a:r>
          </a:p>
          <a:p>
            <a:endParaRPr lang="en-US" sz="1800" b="1" dirty="0"/>
          </a:p>
          <a:p>
            <a:pPr marL="0" indent="0">
              <a:buNone/>
            </a:pPr>
            <a:endParaRPr lang="en-US" dirty="0"/>
          </a:p>
          <a:p>
            <a:pPr marL="0" indent="0">
              <a:buNone/>
            </a:pPr>
            <a:endParaRPr lang="en-US" dirty="0"/>
          </a:p>
        </p:txBody>
      </p:sp>
      <p:pic>
        <p:nvPicPr>
          <p:cNvPr id="4" name="Picture 3" descr="A collage of a person and person&#10;&#10;Description automatically generated with medium confidence">
            <a:extLst>
              <a:ext uri="{FF2B5EF4-FFF2-40B4-BE49-F238E27FC236}">
                <a16:creationId xmlns:a16="http://schemas.microsoft.com/office/drawing/2014/main" id="{35A27FB0-B0CA-4E52-B7B7-F701EA3AE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849" y="2247900"/>
            <a:ext cx="7862070" cy="3590925"/>
          </a:xfrm>
          <a:prstGeom prst="rect">
            <a:avLst/>
          </a:prstGeom>
        </p:spPr>
      </p:pic>
      <p:sp>
        <p:nvSpPr>
          <p:cNvPr id="6" name="TextBox 5">
            <a:extLst>
              <a:ext uri="{FF2B5EF4-FFF2-40B4-BE49-F238E27FC236}">
                <a16:creationId xmlns:a16="http://schemas.microsoft.com/office/drawing/2014/main" id="{496F5254-1E34-46D2-883C-62BCA2A51BCF}"/>
              </a:ext>
            </a:extLst>
          </p:cNvPr>
          <p:cNvSpPr txBox="1"/>
          <p:nvPr/>
        </p:nvSpPr>
        <p:spPr>
          <a:xfrm>
            <a:off x="4860466" y="1457326"/>
            <a:ext cx="6759838" cy="584775"/>
          </a:xfrm>
          <a:prstGeom prst="rect">
            <a:avLst/>
          </a:prstGeom>
          <a:noFill/>
        </p:spPr>
        <p:txBody>
          <a:bodyPr wrap="square" rtlCol="0">
            <a:spAutoFit/>
          </a:bodyPr>
          <a:lstStyle/>
          <a:p>
            <a:r>
              <a:rPr lang="en-US" sz="3200" dirty="0"/>
              <a:t>www.centredarkmatter.org.au</a:t>
            </a:r>
          </a:p>
        </p:txBody>
      </p:sp>
    </p:spTree>
    <p:extLst>
      <p:ext uri="{BB962C8B-B14F-4D97-AF65-F5344CB8AC3E}">
        <p14:creationId xmlns:p14="http://schemas.microsoft.com/office/powerpoint/2010/main" val="34274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4922A2-3421-4CF4-BEBF-FD1D2CF0575C}"/>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pic>
        <p:nvPicPr>
          <p:cNvPr id="7" name="Picture 6" descr="A group of people standing outside&#10;&#10;Description automatically generated with medium confidence">
            <a:extLst>
              <a:ext uri="{FF2B5EF4-FFF2-40B4-BE49-F238E27FC236}">
                <a16:creationId xmlns:a16="http://schemas.microsoft.com/office/drawing/2014/main" id="{2DBB3A4D-9CA8-4BAF-A165-5B1065B63555}"/>
              </a:ext>
            </a:extLst>
          </p:cNvPr>
          <p:cNvPicPr>
            <a:picLocks noChangeAspect="1"/>
          </p:cNvPicPr>
          <p:nvPr/>
        </p:nvPicPr>
        <p:blipFill rotWithShape="1">
          <a:blip r:embed="rId3">
            <a:extLst>
              <a:ext uri="{28A0092B-C50C-407E-A947-70E740481C1C}">
                <a14:useLocalDpi xmlns:a14="http://schemas.microsoft.com/office/drawing/2010/main" val="0"/>
              </a:ext>
            </a:extLst>
          </a:blip>
          <a:srcRect b="24634"/>
          <a:stretch/>
        </p:blipFill>
        <p:spPr>
          <a:xfrm>
            <a:off x="750124" y="1027838"/>
            <a:ext cx="3173041" cy="4316454"/>
          </a:xfrm>
          <a:prstGeom prst="rect">
            <a:avLst/>
          </a:prstGeom>
        </p:spPr>
      </p:pic>
      <p:pic>
        <p:nvPicPr>
          <p:cNvPr id="9" name="Picture 8" descr="A picture containing text, star, outdoor object, night sky&#10;&#10;Description automatically generated">
            <a:extLst>
              <a:ext uri="{FF2B5EF4-FFF2-40B4-BE49-F238E27FC236}">
                <a16:creationId xmlns:a16="http://schemas.microsoft.com/office/drawing/2014/main" id="{913F25A0-38D1-404D-8A1F-90CCF9FC66F2}"/>
              </a:ext>
            </a:extLst>
          </p:cNvPr>
          <p:cNvPicPr>
            <a:picLocks noChangeAspect="1"/>
          </p:cNvPicPr>
          <p:nvPr/>
        </p:nvPicPr>
        <p:blipFill rotWithShape="1">
          <a:blip r:embed="rId4">
            <a:extLst>
              <a:ext uri="{28A0092B-C50C-407E-A947-70E740481C1C}">
                <a14:useLocalDpi xmlns:a14="http://schemas.microsoft.com/office/drawing/2010/main" val="0"/>
              </a:ext>
            </a:extLst>
          </a:blip>
          <a:srcRect b="24753"/>
          <a:stretch/>
        </p:blipFill>
        <p:spPr>
          <a:xfrm>
            <a:off x="4465796" y="1023001"/>
            <a:ext cx="3435283" cy="440371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5FBD0C17-6BFE-4452-AFE7-1250EC844DF4}"/>
              </a:ext>
            </a:extLst>
          </p:cNvPr>
          <p:cNvPicPr>
            <a:picLocks noChangeAspect="1"/>
          </p:cNvPicPr>
          <p:nvPr/>
        </p:nvPicPr>
        <p:blipFill rotWithShape="1">
          <a:blip r:embed="rId5">
            <a:extLst>
              <a:ext uri="{28A0092B-C50C-407E-A947-70E740481C1C}">
                <a14:useLocalDpi xmlns:a14="http://schemas.microsoft.com/office/drawing/2010/main" val="0"/>
              </a:ext>
            </a:extLst>
          </a:blip>
          <a:srcRect b="24889"/>
          <a:stretch/>
        </p:blipFill>
        <p:spPr>
          <a:xfrm>
            <a:off x="8345645" y="1017702"/>
            <a:ext cx="3452721" cy="4326590"/>
          </a:xfrm>
          <a:prstGeom prst="rect">
            <a:avLst/>
          </a:prstGeom>
        </p:spPr>
      </p:pic>
    </p:spTree>
    <p:extLst>
      <p:ext uri="{BB962C8B-B14F-4D97-AF65-F5344CB8AC3E}">
        <p14:creationId xmlns:p14="http://schemas.microsoft.com/office/powerpoint/2010/main" val="1316542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E1498-CF81-487E-8BD2-4D74C370B48D}"/>
              </a:ext>
            </a:extLst>
          </p:cNvPr>
          <p:cNvSpPr>
            <a:spLocks noGrp="1"/>
          </p:cNvSpPr>
          <p:nvPr>
            <p:ph type="title"/>
          </p:nvPr>
        </p:nvSpPr>
        <p:spPr>
          <a:xfrm>
            <a:off x="838200" y="421640"/>
            <a:ext cx="10515600" cy="1092200"/>
          </a:xfrm>
        </p:spPr>
        <p:txBody>
          <a:bodyPr>
            <a:normAutofit/>
          </a:bodyPr>
          <a:lstStyle/>
          <a:p>
            <a:r>
              <a:rPr lang="en-AU" dirty="0"/>
              <a:t>Media</a:t>
            </a:r>
          </a:p>
        </p:txBody>
      </p:sp>
      <p:sp>
        <p:nvSpPr>
          <p:cNvPr id="5" name="Content Placeholder 4">
            <a:extLst>
              <a:ext uri="{FF2B5EF4-FFF2-40B4-BE49-F238E27FC236}">
                <a16:creationId xmlns:a16="http://schemas.microsoft.com/office/drawing/2014/main" id="{9E4922A2-3421-4CF4-BEBF-FD1D2CF0575C}"/>
              </a:ext>
            </a:extLst>
          </p:cNvPr>
          <p:cNvSpPr>
            <a:spLocks noGrp="1"/>
          </p:cNvSpPr>
          <p:nvPr>
            <p:ph idx="1"/>
          </p:nvPr>
        </p:nvSpPr>
        <p:spPr>
          <a:xfrm>
            <a:off x="838200" y="1513840"/>
            <a:ext cx="10515600" cy="4663123"/>
          </a:xfrm>
        </p:spPr>
        <p:txBody>
          <a:bodyPr>
            <a:normAutofit/>
          </a:bodyPr>
          <a:lstStyle/>
          <a:p>
            <a:pPr marL="0" indent="0">
              <a:buNone/>
            </a:pPr>
            <a:endParaRPr lang="en-US" sz="1800" b="1" dirty="0"/>
          </a:p>
          <a:p>
            <a:pPr marL="0" indent="0">
              <a:buNone/>
            </a:pPr>
            <a:r>
              <a:rPr lang="en-US" sz="3600" dirty="0"/>
              <a:t>Share excitement</a:t>
            </a:r>
          </a:p>
          <a:p>
            <a:pPr marL="0" indent="0">
              <a:buNone/>
            </a:pPr>
            <a:r>
              <a:rPr lang="en-US" sz="3600" dirty="0"/>
              <a:t>Inspire</a:t>
            </a:r>
          </a:p>
          <a:p>
            <a:pPr marL="0" indent="0">
              <a:buNone/>
            </a:pPr>
            <a:r>
              <a:rPr lang="en-US" sz="3600" dirty="0"/>
              <a:t>Promote</a:t>
            </a:r>
          </a:p>
          <a:p>
            <a:pPr marL="0" indent="0">
              <a:buNone/>
            </a:pPr>
            <a:endParaRPr lang="en-US" sz="1800" b="1" dirty="0"/>
          </a:p>
        </p:txBody>
      </p:sp>
      <p:pic>
        <p:nvPicPr>
          <p:cNvPr id="6" name="Picture 5">
            <a:extLst>
              <a:ext uri="{FF2B5EF4-FFF2-40B4-BE49-F238E27FC236}">
                <a16:creationId xmlns:a16="http://schemas.microsoft.com/office/drawing/2014/main" id="{B14B4909-3866-4CD6-8B83-BF2620BB105A}"/>
              </a:ext>
            </a:extLst>
          </p:cNvPr>
          <p:cNvPicPr>
            <a:picLocks noChangeAspect="1"/>
          </p:cNvPicPr>
          <p:nvPr/>
        </p:nvPicPr>
        <p:blipFill rotWithShape="1">
          <a:blip r:embed="rId3"/>
          <a:srcRect l="5703" r="4574"/>
          <a:stretch/>
        </p:blipFill>
        <p:spPr>
          <a:xfrm>
            <a:off x="5634680" y="387996"/>
            <a:ext cx="6557319" cy="6084972"/>
          </a:xfrm>
          <a:prstGeom prst="rect">
            <a:avLst/>
          </a:prstGeom>
        </p:spPr>
      </p:pic>
    </p:spTree>
    <p:extLst>
      <p:ext uri="{BB962C8B-B14F-4D97-AF65-F5344CB8AC3E}">
        <p14:creationId xmlns:p14="http://schemas.microsoft.com/office/powerpoint/2010/main" val="1150998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4922A2-3421-4CF4-BEBF-FD1D2CF0575C}"/>
              </a:ext>
            </a:extLst>
          </p:cNvPr>
          <p:cNvSpPr>
            <a:spLocks noGrp="1"/>
          </p:cNvSpPr>
          <p:nvPr>
            <p:ph idx="1"/>
          </p:nvPr>
        </p:nvSpPr>
        <p:spPr>
          <a:xfrm>
            <a:off x="838200" y="1396366"/>
            <a:ext cx="10515600" cy="4912677"/>
          </a:xfrm>
        </p:spPr>
        <p:txBody>
          <a:bodyPr/>
          <a:lstStyle/>
          <a:p>
            <a:pPr marL="0" indent="0">
              <a:buNone/>
            </a:pPr>
            <a:endParaRPr lang="en-US" b="1" dirty="0">
              <a:solidFill>
                <a:schemeClr val="accent1"/>
              </a:solidFill>
            </a:endParaRPr>
          </a:p>
          <a:p>
            <a:pPr marL="0" indent="0">
              <a:buNone/>
            </a:pPr>
            <a:endParaRPr lang="en-US" dirty="0"/>
          </a:p>
          <a:p>
            <a:pPr marL="0" indent="0">
              <a:buNone/>
            </a:pPr>
            <a:endParaRPr lang="en-US" dirty="0"/>
          </a:p>
        </p:txBody>
      </p:sp>
      <p:pic>
        <p:nvPicPr>
          <p:cNvPr id="4" name="Picture 3" descr="Graphical user interface&#10;&#10;Description automatically generated">
            <a:extLst>
              <a:ext uri="{FF2B5EF4-FFF2-40B4-BE49-F238E27FC236}">
                <a16:creationId xmlns:a16="http://schemas.microsoft.com/office/drawing/2014/main" id="{8F625EF6-470F-4517-BEBE-0A9571027CA1}"/>
              </a:ext>
            </a:extLst>
          </p:cNvPr>
          <p:cNvPicPr>
            <a:picLocks noChangeAspect="1"/>
          </p:cNvPicPr>
          <p:nvPr/>
        </p:nvPicPr>
        <p:blipFill rotWithShape="1">
          <a:blip r:embed="rId3">
            <a:extLst>
              <a:ext uri="{28A0092B-C50C-407E-A947-70E740481C1C}">
                <a14:useLocalDpi xmlns:a14="http://schemas.microsoft.com/office/drawing/2010/main" val="0"/>
              </a:ext>
            </a:extLst>
          </a:blip>
          <a:srcRect t="5781"/>
          <a:stretch/>
        </p:blipFill>
        <p:spPr>
          <a:xfrm>
            <a:off x="8421693" y="946612"/>
            <a:ext cx="3052433" cy="5127048"/>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495A7859-EDEB-4893-8BFC-2F903AF3B564}"/>
              </a:ext>
            </a:extLst>
          </p:cNvPr>
          <p:cNvPicPr>
            <a:picLocks noChangeAspect="1"/>
          </p:cNvPicPr>
          <p:nvPr/>
        </p:nvPicPr>
        <p:blipFill rotWithShape="1">
          <a:blip r:embed="rId4">
            <a:extLst>
              <a:ext uri="{28A0092B-C50C-407E-A947-70E740481C1C}">
                <a14:useLocalDpi xmlns:a14="http://schemas.microsoft.com/office/drawing/2010/main" val="0"/>
              </a:ext>
            </a:extLst>
          </a:blip>
          <a:srcRect t="11152" b="11692"/>
          <a:stretch/>
        </p:blipFill>
        <p:spPr>
          <a:xfrm>
            <a:off x="4333240" y="946612"/>
            <a:ext cx="3755390" cy="4882853"/>
          </a:xfrm>
          <a:prstGeom prst="rect">
            <a:avLst/>
          </a:prstGeom>
        </p:spPr>
      </p:pic>
      <p:pic>
        <p:nvPicPr>
          <p:cNvPr id="20" name="Picture 19" descr="A picture containing text, sign, newspaper, screenshot&#10;&#10;Description automatically generated">
            <a:extLst>
              <a:ext uri="{FF2B5EF4-FFF2-40B4-BE49-F238E27FC236}">
                <a16:creationId xmlns:a16="http://schemas.microsoft.com/office/drawing/2014/main" id="{85FB21E9-75BB-4E80-9E42-570FD20D6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76" y="946612"/>
            <a:ext cx="3518081" cy="3816546"/>
          </a:xfrm>
          <a:prstGeom prst="rect">
            <a:avLst/>
          </a:prstGeom>
        </p:spPr>
      </p:pic>
    </p:spTree>
    <p:extLst>
      <p:ext uri="{BB962C8B-B14F-4D97-AF65-F5344CB8AC3E}">
        <p14:creationId xmlns:p14="http://schemas.microsoft.com/office/powerpoint/2010/main" val="324000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E4922A2-3421-4CF4-BEBF-FD1D2CF0575C}"/>
              </a:ext>
            </a:extLst>
          </p:cNvPr>
          <p:cNvSpPr>
            <a:spLocks noGrp="1"/>
          </p:cNvSpPr>
          <p:nvPr>
            <p:ph idx="1"/>
          </p:nvPr>
        </p:nvSpPr>
        <p:spPr>
          <a:xfrm>
            <a:off x="751840" y="1300480"/>
            <a:ext cx="10601960" cy="5008563"/>
          </a:xfrm>
        </p:spPr>
        <p:txBody>
          <a:bodyPr/>
          <a:lstStyle/>
          <a:p>
            <a:pPr marL="0" indent="0">
              <a:buNone/>
            </a:pPr>
            <a:endParaRPr lang="en-US" b="1" dirty="0">
              <a:solidFill>
                <a:schemeClr val="accent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37079CF8-C43F-4D39-91B6-B6A3AB8EC1AB}"/>
              </a:ext>
            </a:extLst>
          </p:cNvPr>
          <p:cNvPicPr>
            <a:picLocks noChangeAspect="1"/>
          </p:cNvPicPr>
          <p:nvPr/>
        </p:nvPicPr>
        <p:blipFill rotWithShape="1">
          <a:blip r:embed="rId3">
            <a:extLst>
              <a:ext uri="{28A0092B-C50C-407E-A947-70E740481C1C}">
                <a14:useLocalDpi xmlns:a14="http://schemas.microsoft.com/office/drawing/2010/main" val="0"/>
              </a:ext>
            </a:extLst>
          </a:blip>
          <a:srcRect r="25623"/>
          <a:stretch/>
        </p:blipFill>
        <p:spPr>
          <a:xfrm>
            <a:off x="2876598" y="642552"/>
            <a:ext cx="6161339" cy="5153360"/>
          </a:xfrm>
          <a:prstGeom prst="rect">
            <a:avLst/>
          </a:prstGeom>
        </p:spPr>
      </p:pic>
    </p:spTree>
    <p:extLst>
      <p:ext uri="{BB962C8B-B14F-4D97-AF65-F5344CB8AC3E}">
        <p14:creationId xmlns:p14="http://schemas.microsoft.com/office/powerpoint/2010/main" val="4016378272"/>
      </p:ext>
    </p:extLst>
  </p:cSld>
  <p:clrMapOvr>
    <a:masterClrMapping/>
  </p:clrMapOvr>
</p:sld>
</file>

<file path=ppt/theme/theme1.xml><?xml version="1.0" encoding="utf-8"?>
<a:theme xmlns:a="http://schemas.openxmlformats.org/drawingml/2006/main" name="Dark Mattter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D867CFF-9B68-49FE-AF60-9A8142EEDD39}" vid="{485DBC71-C4BB-40AB-8501-59789BD285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TotalTime>
  <Words>2108</Words>
  <Application>Microsoft Office PowerPoint</Application>
  <PresentationFormat>Widescreen</PresentationFormat>
  <Paragraphs>128</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Montserrat Light</vt:lpstr>
      <vt:lpstr>Symbol</vt:lpstr>
      <vt:lpstr>Dark Mattter theme</vt:lpstr>
      <vt:lpstr>Media and Communications</vt:lpstr>
      <vt:lpstr>Communications priorities</vt:lpstr>
      <vt:lpstr>Snapshot of channels</vt:lpstr>
      <vt:lpstr>Newsletter</vt:lpstr>
      <vt:lpstr>Website</vt:lpstr>
      <vt:lpstr>PowerPoint Presentation</vt:lpstr>
      <vt:lpstr>Media</vt:lpstr>
      <vt:lpstr>PowerPoint Presentation</vt:lpstr>
      <vt:lpstr>PowerPoint Presentation</vt:lpstr>
      <vt:lpstr>PowerPoint Presentation</vt:lpstr>
      <vt:lpstr>PowerPoint Presentation</vt:lpstr>
      <vt:lpstr>PowerPoint Presentation</vt:lpstr>
      <vt:lpstr>Social media</vt:lpstr>
      <vt:lpstr>PowerPoint Presentation</vt:lpstr>
      <vt:lpstr>Getting involved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and Communications</dc:title>
  <dc:creator>Fleur Morrison</dc:creator>
  <cp:lastModifiedBy>Fleur Morrison</cp:lastModifiedBy>
  <cp:revision>6</cp:revision>
  <dcterms:created xsi:type="dcterms:W3CDTF">2021-11-27T03:18:05Z</dcterms:created>
  <dcterms:modified xsi:type="dcterms:W3CDTF">2021-11-28T07:30:23Z</dcterms:modified>
</cp:coreProperties>
</file>